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899" r:id="rId1"/>
    <p:sldMasterId id="2147485914" r:id="rId2"/>
    <p:sldMasterId id="2147485865" r:id="rId3"/>
    <p:sldMasterId id="2147485930" r:id="rId4"/>
    <p:sldMasterId id="2147485957" r:id="rId5"/>
    <p:sldMasterId id="2147485970" r:id="rId6"/>
    <p:sldMasterId id="2147485979" r:id="rId7"/>
    <p:sldMasterId id="2147486015" r:id="rId8"/>
    <p:sldMasterId id="2147486029" r:id="rId9"/>
  </p:sldMasterIdLst>
  <p:notesMasterIdLst>
    <p:notesMasterId r:id="rId25"/>
  </p:notesMasterIdLst>
  <p:handoutMasterIdLst>
    <p:handoutMasterId r:id="rId26"/>
  </p:handoutMasterIdLst>
  <p:sldIdLst>
    <p:sldId id="1259" r:id="rId10"/>
    <p:sldId id="597" r:id="rId11"/>
    <p:sldId id="1743" r:id="rId12"/>
    <p:sldId id="1763" r:id="rId13"/>
    <p:sldId id="1746" r:id="rId14"/>
    <p:sldId id="1761" r:id="rId15"/>
    <p:sldId id="800" r:id="rId16"/>
    <p:sldId id="815" r:id="rId17"/>
    <p:sldId id="1765" r:id="rId18"/>
    <p:sldId id="1756" r:id="rId19"/>
    <p:sldId id="595" r:id="rId20"/>
    <p:sldId id="600" r:id="rId21"/>
    <p:sldId id="1767" r:id="rId22"/>
    <p:sldId id="1766" r:id="rId23"/>
    <p:sldId id="1769" r:id="rId24"/>
  </p:sldIdLst>
  <p:sldSz cx="9144000" cy="6858000" type="screen4x3"/>
  <p:notesSz cx="6858000" cy="9144000"/>
  <p:embeddedFontLst>
    <p:embeddedFont>
      <p:font typeface="Aharoni" panose="020B0604020202020204" charset="-122"/>
      <p:bold r:id="rId27"/>
    </p:embeddedFont>
    <p:embeddedFont>
      <p:font typeface="Arial Black" panose="020B0A04020102020204" pitchFamily="34" charset="0"/>
      <p:bold r:id="rId28"/>
    </p:embeddedFont>
    <p:embeddedFont>
      <p:font typeface="Impact" panose="020B0806030902050204" pitchFamily="34" charset="0"/>
      <p:regular r:id="rId29"/>
    </p:embeddedFont>
    <p:embeddedFont>
      <p:font typeface="Microsoft YaHei" panose="020B0503020204020204" pitchFamily="34" charset="-122"/>
      <p:regular r:id="rId30"/>
      <p:bold r:id="rId31"/>
    </p:embeddedFont>
    <p:embeddedFont>
      <p:font typeface="Monotype Corsiva" panose="03010101010201010101" pitchFamily="66" charset="0"/>
      <p:italic r:id="rId32"/>
    </p:embeddedFont>
    <p:embeddedFont>
      <p:font typeface="Malgun Gothic" panose="020B0503020000020004" pitchFamily="34" charset="-127"/>
      <p:regular r:id="rId33"/>
      <p:bold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宋体" panose="02010600030101010101" pitchFamily="2" charset="-122"/>
      <p:regular r:id="rId39"/>
    </p:embeddedFont>
    <p:embeddedFont>
      <p:font typeface="Microsoft YaHei" panose="020B0503020204020204" pitchFamily="34" charset="-122"/>
      <p:regular r:id="rId30"/>
      <p:bold r:id="rId31"/>
    </p:embeddedFont>
    <p:embeddedFont>
      <p:font typeface="隶书" panose="020B0604020202020204" charset="-122"/>
      <p:regular r:id="rId40"/>
    </p:embeddedFont>
    <p:embeddedFont>
      <p:font typeface="黑体" panose="02010609060101010101" pitchFamily="49" charset="-122"/>
      <p:regular r:id="rId41"/>
    </p:embeddedFont>
    <p:embeddedFont>
      <p:font typeface="Malgun Gothic" panose="020B0503020000020004" pitchFamily="34" charset="-127"/>
      <p:regular r:id="rId33"/>
      <p:bold r:id="rId34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pos="14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003399"/>
    <a:srgbClr val="8EB4E3"/>
    <a:srgbClr val="FFFFFF"/>
    <a:srgbClr val="C0C0C0"/>
    <a:srgbClr val="000099"/>
    <a:srgbClr val="0033CC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0" autoAdjust="0"/>
    <p:restoredTop sz="92049" autoAdjust="0"/>
  </p:normalViewPr>
  <p:slideViewPr>
    <p:cSldViewPr>
      <p:cViewPr varScale="1">
        <p:scale>
          <a:sx n="63" d="100"/>
          <a:sy n="63" d="100"/>
        </p:scale>
        <p:origin x="1420" y="56"/>
      </p:cViewPr>
      <p:guideLst>
        <p:guide orient="horz" pos="2750"/>
        <p:guide pos="14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9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DBBD0-D0A4-401F-A02A-022C8836A6D0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2C5AB-9C67-4398-90ED-DF9E6C2986E4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947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17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9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30000"/>
              </a:spcBef>
            </a:pPr>
            <a:r>
              <a:rPr lang="zh-CN" sz="1200"/>
              <a:t>单击此处编辑母版文本样式</a:t>
            </a:r>
          </a:p>
          <a:p>
            <a:pPr>
              <a:spcBef>
                <a:spcPct val="30000"/>
              </a:spcBef>
            </a:pPr>
            <a:r>
              <a:rPr lang="zh-CN" sz="1200"/>
              <a:t>第二级</a:t>
            </a:r>
          </a:p>
          <a:p>
            <a:pPr>
              <a:spcBef>
                <a:spcPct val="30000"/>
              </a:spcBef>
            </a:pPr>
            <a:r>
              <a:rPr lang="zh-CN" sz="1200"/>
              <a:t>第三级</a:t>
            </a:r>
          </a:p>
          <a:p>
            <a:pPr>
              <a:spcBef>
                <a:spcPct val="30000"/>
              </a:spcBef>
            </a:pPr>
            <a:r>
              <a:rPr lang="zh-CN" sz="1200"/>
              <a:t>第四级</a:t>
            </a:r>
          </a:p>
          <a:p>
            <a:pPr>
              <a:spcBef>
                <a:spcPct val="30000"/>
              </a:spcBef>
            </a:pPr>
            <a:r>
              <a:rPr lang="zh-CN" sz="120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15AA8F8-A261-4E78-B77D-A6D3E0B1D6E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7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F0D8-84FF-447D-9FC4-D0A45A3D08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51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F0D8-84FF-447D-9FC4-D0A45A3D08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29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F0D8-84FF-447D-9FC4-D0A45A3D08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250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F0D8-84FF-447D-9FC4-D0A45A3D08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10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F0D8-84FF-447D-9FC4-D0A45A3D08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489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F0D8-84FF-447D-9FC4-D0A45A3D08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2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F0D8-84FF-447D-9FC4-D0A45A3D08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53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F0D8-84FF-447D-9FC4-D0A45A3D08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96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F0D8-84FF-447D-9FC4-D0A45A3D08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92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zh-CN" dirty="0" smtClean="0"/>
              <a:t>Laboratoire de recherche fondamentale</a:t>
            </a:r>
          </a:p>
          <a:p>
            <a:r>
              <a:rPr lang="fr-FR" altLang="zh-CN" dirty="0" smtClean="0"/>
              <a:t>Centre d'expérimentation sur les petits animaux</a:t>
            </a:r>
          </a:p>
          <a:p>
            <a:r>
              <a:rPr lang="fr-FR" altLang="zh-CN" dirty="0" smtClean="0"/>
              <a:t>Centre d'expérimentation des grands animaux</a:t>
            </a:r>
          </a:p>
          <a:p>
            <a:r>
              <a:rPr lang="fr-FR" altLang="zh-CN" dirty="0" smtClean="0"/>
              <a:t>GMP, GCP</a:t>
            </a:r>
            <a:r>
              <a:rPr lang="fr-FR" altLang="zh-CN" baseline="0" dirty="0" smtClean="0"/>
              <a:t> </a:t>
            </a:r>
            <a:r>
              <a:rPr lang="fr-FR" altLang="zh-CN" dirty="0" smtClean="0"/>
              <a:t>laboratoire</a:t>
            </a:r>
          </a:p>
          <a:p>
            <a:r>
              <a:rPr lang="fr-FR" altLang="zh-CN" dirty="0" smtClean="0"/>
              <a:t>Banque d'échantillons biologiques</a:t>
            </a:r>
          </a:p>
          <a:p>
            <a:r>
              <a:rPr lang="fr-FR" altLang="zh-CN" dirty="0" smtClean="0"/>
              <a:t>Comité d'éthique</a:t>
            </a:r>
          </a:p>
          <a:p>
            <a:r>
              <a:rPr lang="fr-FR" altLang="zh-CN" dirty="0" smtClean="0"/>
              <a:t>Département d'épidémiologie et de statistiques sanitaires</a:t>
            </a:r>
          </a:p>
          <a:p>
            <a:r>
              <a:rPr lang="fr-FR" altLang="zh-CN" dirty="0" smtClean="0"/>
              <a:t>Plateforme de transformation de l'innovation</a:t>
            </a:r>
          </a:p>
          <a:p>
            <a:endParaRPr lang="fr-FR" altLang="zh-CN" dirty="0" smtClean="0"/>
          </a:p>
          <a:p>
            <a:endParaRPr lang="fr-FR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F0D8-84FF-447D-9FC4-D0A45A3D08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6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F0D8-84FF-447D-9FC4-D0A45A3D08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23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F0D8-84FF-447D-9FC4-D0A45A3D08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00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F0D8-84FF-447D-9FC4-D0A45A3D08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844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F0D8-84FF-447D-9FC4-D0A45A3D08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0F1B82D5-2065-4653-A30D-290192366AB4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1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D5C246-0AD1-436B-95E2-464F3D72A23D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 flipH="1">
            <a:off x="-1" y="6525363"/>
            <a:ext cx="9144001" cy="360511"/>
          </a:xfrm>
          <a:prstGeom prst="rect">
            <a:avLst/>
          </a:prstGeom>
          <a:gradFill>
            <a:gsLst>
              <a:gs pos="0">
                <a:srgbClr val="F4A500"/>
              </a:gs>
              <a:gs pos="100000">
                <a:srgbClr val="E72E1C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marL="0" marR="0" lvl="0" indent="0" algn="ctr" defTabSz="685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-1" y="6596427"/>
            <a:ext cx="9144001" cy="288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marL="0" marR="0" lvl="0" indent="0" algn="ctr" defTabSz="685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5"/>
          <p:cNvSpPr/>
          <p:nvPr userDrawn="1"/>
        </p:nvSpPr>
        <p:spPr>
          <a:xfrm flipH="1">
            <a:off x="4248323" y="6492687"/>
            <a:ext cx="1033481" cy="112287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rgbClr val="D4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marL="0" marR="0" lvl="0" indent="0" algn="ctr" defTabSz="685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0" y="6492685"/>
            <a:ext cx="5184648" cy="392243"/>
          </a:xfrm>
          <a:prstGeom prst="rect">
            <a:avLst/>
          </a:prstGeom>
          <a:gradFill>
            <a:gsLst>
              <a:gs pos="0">
                <a:srgbClr val="E72E1C"/>
              </a:gs>
              <a:gs pos="100000">
                <a:srgbClr val="F4A5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marL="0" marR="0" lvl="0" indent="0" algn="ctr" defTabSz="685141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01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Malgun Gothic" panose="020B0503020000020004" charset="-127"/>
                <a:cs typeface="+mn-cs"/>
                <a:sym typeface="Monotype Corsiva" panose="03010101010201010101" pitchFamily="66" charset="0"/>
              </a:rPr>
              <a:t>The Needs of Patients and Customers Come First</a:t>
            </a:r>
            <a:endParaRPr kumimoji="0" lang="zh-CN" altLang="en-US" sz="13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Malgun Gothic" panose="020B0503020000020004" charset="-127"/>
              <a:cs typeface="+mn-cs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17000" y="819512"/>
            <a:ext cx="8910000" cy="0"/>
          </a:xfrm>
          <a:prstGeom prst="line">
            <a:avLst/>
          </a:prstGeom>
          <a:ln>
            <a:solidFill>
              <a:srgbClr val="831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117003" y="136522"/>
            <a:ext cx="5534340" cy="657111"/>
          </a:xfrm>
        </p:spPr>
        <p:txBody>
          <a:bodyPr>
            <a:normAutofit/>
          </a:bodyPr>
          <a:lstStyle>
            <a:lvl1pPr algn="ctr">
              <a:defRPr sz="2399" b="1">
                <a:solidFill>
                  <a:srgbClr val="EB610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2"/>
          <a:stretch>
            <a:fillRect/>
          </a:stretch>
        </p:blipFill>
        <p:spPr>
          <a:xfrm>
            <a:off x="5719949" y="184915"/>
            <a:ext cx="1298216" cy="5457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6" r="5696"/>
          <a:stretch>
            <a:fillRect/>
          </a:stretch>
        </p:blipFill>
        <p:spPr>
          <a:xfrm>
            <a:off x="7086774" y="176289"/>
            <a:ext cx="1940225" cy="5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6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2506">
            <a:off x="1219200" y="836614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6"/>
          <p:cNvSpPr>
            <a:spLocks noGrp="1"/>
          </p:cNvSpPr>
          <p:nvPr>
            <p:ph type="title"/>
          </p:nvPr>
        </p:nvSpPr>
        <p:spPr bwMode="white">
          <a:xfrm>
            <a:off x="1589088" y="315914"/>
            <a:ext cx="72390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zh-CN" noProof="1"/>
              <a:t>单击此处编辑母版标题样式</a:t>
            </a:r>
            <a:endParaRPr lang="en-US"/>
          </a:p>
        </p:txBody>
      </p:sp>
      <p:sp>
        <p:nvSpPr>
          <p:cNvPr id="41" name="Rectangle 5"/>
          <p:cNvSpPr>
            <a:spLocks noGrp="1"/>
          </p:cNvSpPr>
          <p:nvPr>
            <p:ph idx="1"/>
          </p:nvPr>
        </p:nvSpPr>
        <p:spPr bwMode="auto">
          <a:xfrm>
            <a:off x="611560" y="1700808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zh-CN" noProof="1"/>
              <a:t>单击此处编辑母版文本样式</a:t>
            </a:r>
          </a:p>
          <a:p>
            <a:pPr lvl="1"/>
            <a:r>
              <a:rPr lang="zh-CN" noProof="1"/>
              <a:t>第二级</a:t>
            </a:r>
          </a:p>
          <a:p>
            <a:pPr lvl="2"/>
            <a:r>
              <a:rPr lang="zh-CN" noProof="1"/>
              <a:t>第三级</a:t>
            </a:r>
          </a:p>
          <a:p>
            <a:pPr lvl="3"/>
            <a:r>
              <a:rPr lang="zh-CN" noProof="1"/>
              <a:t>第四级</a:t>
            </a:r>
          </a:p>
          <a:p>
            <a:pPr lvl="4"/>
            <a:r>
              <a:rPr lang="zh-CN" noProof="1"/>
              <a:t>第五级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625" y="339726"/>
            <a:ext cx="6778625" cy="7778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512605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1pPr>
            <a:lvl2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2pPr>
            <a:lvl3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3pPr>
            <a:lvl4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4pPr>
            <a:lvl5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94" y="142852"/>
            <a:ext cx="8229600" cy="50006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512605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1pPr>
            <a:lvl2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2pPr>
            <a:lvl3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3pPr>
            <a:lvl4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4pPr>
            <a:lvl5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2506">
            <a:off x="1219200" y="836614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6"/>
          <p:cNvSpPr>
            <a:spLocks noGrp="1"/>
          </p:cNvSpPr>
          <p:nvPr>
            <p:ph type="title"/>
          </p:nvPr>
        </p:nvSpPr>
        <p:spPr bwMode="white">
          <a:xfrm>
            <a:off x="1589088" y="315914"/>
            <a:ext cx="72390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zh-CN" noProof="1"/>
              <a:t>单击此处编辑母版标题样式</a:t>
            </a:r>
            <a:endParaRPr lang="en-US"/>
          </a:p>
        </p:txBody>
      </p:sp>
      <p:sp>
        <p:nvSpPr>
          <p:cNvPr id="41" name="Rectangle 5"/>
          <p:cNvSpPr>
            <a:spLocks noGrp="1"/>
          </p:cNvSpPr>
          <p:nvPr>
            <p:ph idx="1"/>
          </p:nvPr>
        </p:nvSpPr>
        <p:spPr bwMode="auto">
          <a:xfrm>
            <a:off x="611560" y="1700808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zh-CN" noProof="1"/>
              <a:t>单击此处编辑母版文本样式</a:t>
            </a:r>
          </a:p>
          <a:p>
            <a:pPr lvl="1"/>
            <a:r>
              <a:rPr lang="zh-CN" noProof="1"/>
              <a:t>第二级</a:t>
            </a:r>
          </a:p>
          <a:p>
            <a:pPr lvl="2"/>
            <a:r>
              <a:rPr lang="zh-CN" noProof="1"/>
              <a:t>第三级</a:t>
            </a:r>
          </a:p>
          <a:p>
            <a:pPr lvl="3"/>
            <a:r>
              <a:rPr lang="zh-CN" noProof="1"/>
              <a:t>第四级</a:t>
            </a:r>
          </a:p>
          <a:p>
            <a:pPr lvl="4"/>
            <a:r>
              <a:rPr lang="zh-CN" noProof="1"/>
              <a:t>第五级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625" y="339726"/>
            <a:ext cx="6778625" cy="7778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12726"/>
            <a:ext cx="8229600" cy="611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E2A4B-4EFB-43B1-B8D1-C123E7C8A0DC}" type="slidenum">
              <a:rPr lang="zh-CN" altLang="en-US"/>
              <a:pPr/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77C2F76-495C-4293-8BEB-8AC2D3BEAE5D}" type="datetimeFigureOut">
              <a:rPr lang="zh-CN" altLang="en-US"/>
              <a:pPr>
                <a:defRPr/>
              </a:pPr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EA254F3-9511-45BB-8DA3-6F9DD3EFB25C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61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39500"/>
            <a:ext cx="7283152" cy="74629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2840"/>
          </a:xfr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黑体" pitchFamily="49" charset="-122"/>
                <a:ea typeface="黑体" pitchFamily="49" charset="-122"/>
              </a:defRPr>
            </a:lvl2pPr>
            <a:lvl3pPr>
              <a:defRPr>
                <a:latin typeface="黑体" pitchFamily="49" charset="-122"/>
                <a:ea typeface="黑体" pitchFamily="49" charset="-122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50161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D483D96D-3045-467D-99C8-6A3156E9F546}" type="datetimeFigureOut">
              <a:rPr lang="zh-CN" altLang="en-US"/>
              <a:pPr>
                <a:defRPr/>
              </a:pPr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94E442B-A960-49DE-A6E1-EE31905B5E72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646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112383"/>
            <a:ext cx="7283152" cy="8683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F859CB0-E1B6-4110-BCF8-A6495D3CD060}" type="datetimeFigureOut">
              <a:rPr lang="zh-CN" altLang="en-US"/>
              <a:pPr>
                <a:defRPr/>
              </a:pPr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6178FA7-10A6-473A-A452-3CF9D8A0A7CD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531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112383"/>
            <a:ext cx="7283152" cy="8683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ACC3575-826F-4BFD-A2B6-C8017A25AA10}" type="datetimeFigureOut">
              <a:rPr lang="zh-CN" altLang="en-US"/>
              <a:pPr>
                <a:defRPr/>
              </a:pPr>
              <a:t>2020/7/19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887C26A-6D2E-4490-878F-4EE3EF39D691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58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39499"/>
            <a:ext cx="7283152" cy="868346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07B49434-79E6-4ED8-A381-F72C87EDC09C}" type="datetimeFigureOut">
              <a:rPr lang="zh-CN" altLang="en-US"/>
              <a:pPr>
                <a:defRPr/>
              </a:pPr>
              <a:t>2020/7/19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DBF9084A-57D5-4F99-80B2-5D459CB35F40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501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30169E4E-58AD-4BA6-9447-C8C08743B2FB}" type="datetimeFigureOut">
              <a:rPr lang="zh-CN" altLang="en-US"/>
              <a:pPr>
                <a:defRPr/>
              </a:pPr>
              <a:t>2020/7/19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7D0FF6F-8028-4E26-A76E-53B3DB79873D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816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4875CCF-7760-40F2-B8C5-C70760222077}" type="datetimeFigureOut">
              <a:rPr lang="zh-CN" altLang="en-US"/>
              <a:pPr>
                <a:defRPr/>
              </a:pPr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D179475-C646-4F20-A27B-5766D702A76D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491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0494115-0C66-4E9F-87B7-2223C4AA1828}" type="datetimeFigureOut">
              <a:rPr lang="zh-CN" altLang="en-US"/>
              <a:pPr>
                <a:defRPr/>
              </a:pPr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D7080D72-F6D3-4DE7-8367-7076084652C2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565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112383"/>
            <a:ext cx="7283152" cy="8683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BC376CE-8836-4AAB-84F7-F0EBDAFF557E}" type="datetimeFigureOut">
              <a:rPr lang="zh-CN" altLang="en-US"/>
              <a:pPr>
                <a:defRPr/>
              </a:pPr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645B209-8614-41FD-8722-02A9B0399FF8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335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554AEDC-9E06-4915-AB5E-A1F970C1B039}" type="datetimeFigureOut">
              <a:rPr lang="zh-CN" altLang="en-US"/>
              <a:pPr>
                <a:defRPr/>
              </a:pPr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C82A7AC9-754B-44FA-AE15-F822F9EFF99A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88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3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94" y="142852"/>
            <a:ext cx="8229600" cy="50006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1pPr>
            <a:lvl2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2pPr>
            <a:lvl3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3pPr>
            <a:lvl4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4pPr>
            <a:lvl5pPr>
              <a:lnSpc>
                <a:spcPct val="150000"/>
              </a:lnSpc>
              <a:defRPr>
                <a:latin typeface="黑体" pitchFamily="2" charset="-122"/>
                <a:ea typeface="黑体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90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14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50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66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02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11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189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3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25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2506">
            <a:off x="1219200" y="836613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6"/>
          <p:cNvSpPr>
            <a:spLocks noGrp="1"/>
          </p:cNvSpPr>
          <p:nvPr>
            <p:ph type="title"/>
          </p:nvPr>
        </p:nvSpPr>
        <p:spPr bwMode="white">
          <a:xfrm>
            <a:off x="1589088" y="315913"/>
            <a:ext cx="72390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zh-CN" noProof="1"/>
              <a:t>单击此处编辑母版标题样式</a:t>
            </a:r>
            <a:endParaRPr lang="en-US"/>
          </a:p>
        </p:txBody>
      </p:sp>
      <p:sp>
        <p:nvSpPr>
          <p:cNvPr id="41" name="Rectangle 5"/>
          <p:cNvSpPr>
            <a:spLocks noGrp="1"/>
          </p:cNvSpPr>
          <p:nvPr>
            <p:ph idx="1"/>
          </p:nvPr>
        </p:nvSpPr>
        <p:spPr bwMode="auto">
          <a:xfrm>
            <a:off x="611560" y="1700808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zh-CN" noProof="1"/>
              <a:t>单击此处编辑母版文本样式</a:t>
            </a:r>
          </a:p>
          <a:p>
            <a:pPr lvl="1"/>
            <a:r>
              <a:rPr lang="zh-CN" noProof="1"/>
              <a:t>第二级</a:t>
            </a:r>
          </a:p>
          <a:p>
            <a:pPr lvl="2"/>
            <a:r>
              <a:rPr lang="zh-CN" noProof="1"/>
              <a:t>第三级</a:t>
            </a:r>
          </a:p>
          <a:p>
            <a:pPr lvl="3"/>
            <a:r>
              <a:rPr lang="zh-CN" noProof="1"/>
              <a:t>第四级</a:t>
            </a:r>
          </a:p>
          <a:p>
            <a:pPr lvl="4"/>
            <a:r>
              <a:rPr lang="zh-CN" noProof="1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0997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08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51520" y="1196752"/>
            <a:ext cx="856895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44246" y="38592"/>
            <a:ext cx="1080000" cy="1086152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500653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921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27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975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487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1471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37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008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0015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9449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39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B1625C3-E2C0-4D31-BFD9-7F6F061FDB25}"/>
              </a:ext>
            </a:extLst>
          </p:cNvPr>
          <p:cNvSpPr/>
          <p:nvPr/>
        </p:nvSpPr>
        <p:spPr>
          <a:xfrm flipH="1">
            <a:off x="0" y="6524625"/>
            <a:ext cx="9144000" cy="361950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47F53E6-7E8E-4F21-B79F-72C8443DA774}"/>
              </a:ext>
            </a:extLst>
          </p:cNvPr>
          <p:cNvSpPr/>
          <p:nvPr/>
        </p:nvSpPr>
        <p:spPr>
          <a:xfrm flipH="1">
            <a:off x="0" y="6596064"/>
            <a:ext cx="9144000" cy="288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D5EAA7C9-6BE6-4C95-83C3-69A1DAABDFB8}"/>
              </a:ext>
            </a:extLst>
          </p:cNvPr>
          <p:cNvSpPr/>
          <p:nvPr/>
        </p:nvSpPr>
        <p:spPr>
          <a:xfrm>
            <a:off x="4805362" y="6492876"/>
            <a:ext cx="1033463" cy="112713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0674EF-32A0-4666-87D6-F584312BE9E6}"/>
              </a:ext>
            </a:extLst>
          </p:cNvPr>
          <p:cNvSpPr/>
          <p:nvPr/>
        </p:nvSpPr>
        <p:spPr>
          <a:xfrm>
            <a:off x="4882753" y="6492876"/>
            <a:ext cx="4261247" cy="392113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CEEE6D6F-0A5B-456C-99CB-FDA58B3C6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2753" y="6529389"/>
            <a:ext cx="3899297" cy="216554"/>
          </a:xfrm>
          <a:prstGeom prst="rect">
            <a:avLst/>
          </a:prstGeom>
          <a:noFill/>
          <a:ln>
            <a:noFill/>
          </a:ln>
        </p:spPr>
        <p:txBody>
          <a:bodyPr lIns="65869" tIns="32935" rIns="65869" bIns="32935">
            <a:spAutoFit/>
          </a:bodyPr>
          <a:lstStyle/>
          <a:p>
            <a:pPr algn="r" defTabSz="684610" latinLnBrk="1">
              <a:spcBef>
                <a:spcPct val="50000"/>
              </a:spcBef>
              <a:defRPr/>
            </a:pPr>
            <a:r>
              <a:rPr lang="en-US" altLang="zh-CN" sz="975" i="1">
                <a:solidFill>
                  <a:srgbClr val="F2F2F2"/>
                </a:solidFill>
                <a:latin typeface="Arial Black" pitchFamily="34" charset="0"/>
                <a:ea typeface="Malgun Gothic" pitchFamily="34" charset="-127"/>
                <a:sym typeface="Monotype Corsiva" pitchFamily="66" charset="0"/>
              </a:rPr>
              <a:t>The Needs of Patients and Customers Come First</a:t>
            </a:r>
            <a:endParaRPr lang="zh-CN" altLang="en-US" sz="975">
              <a:solidFill>
                <a:srgbClr val="F2F2F2"/>
              </a:solidFill>
              <a:latin typeface="Arial Black" pitchFamily="34" charset="0"/>
              <a:ea typeface="Malgun Gothic" pitchFamily="34" charset="-127"/>
            </a:endParaRPr>
          </a:p>
        </p:txBody>
      </p:sp>
      <p:pic>
        <p:nvPicPr>
          <p:cNvPr id="8" name="Picture 2" descr="E:\医院图片\医院宣传照片\logo 拷贝.gif">
            <a:extLst>
              <a:ext uri="{FF2B5EF4-FFF2-40B4-BE49-F238E27FC236}">
                <a16:creationId xmlns:a16="http://schemas.microsoft.com/office/drawing/2014/main" id="{681615B3-51F2-4491-8B5C-7CE637FB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206375"/>
            <a:ext cx="647700" cy="865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043611" y="240335"/>
            <a:ext cx="7643192" cy="796908"/>
          </a:xfrm>
        </p:spPr>
        <p:txBody>
          <a:bodyPr>
            <a:normAutofit/>
          </a:bodyPr>
          <a:lstStyle>
            <a:lvl1pPr>
              <a:defRPr sz="27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日期占位符 1">
            <a:extLst>
              <a:ext uri="{FF2B5EF4-FFF2-40B4-BE49-F238E27FC236}">
                <a16:creationId xmlns:a16="http://schemas.microsoft.com/office/drawing/2014/main" id="{F40A3267-711A-4DDD-9485-90645ADE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E3B545-F572-4482-A146-883A582B0C84}" type="datetimeFigureOut">
              <a:rPr lang="zh-CN" altLang="en-US"/>
              <a:pPr/>
              <a:t>2020/7/19</a:t>
            </a:fld>
            <a:endParaRPr lang="zh-CN" altLang="en-US"/>
          </a:p>
        </p:txBody>
      </p:sp>
      <p:sp>
        <p:nvSpPr>
          <p:cNvPr id="10" name="页脚占位符 2">
            <a:extLst>
              <a:ext uri="{FF2B5EF4-FFF2-40B4-BE49-F238E27FC236}">
                <a16:creationId xmlns:a16="http://schemas.microsoft.com/office/drawing/2014/main" id="{9601F36E-A8D4-4E37-A415-6D6E890C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D4C8FE2D-7A75-4347-B67C-9B18E3C4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6AF7A-A362-478A-AAA1-8607021A5FDD}" type="slidenum">
              <a:rPr lang="zh-CN" altLang="en-US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0102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60B17D2-71DA-432C-A03B-E12317D44660}"/>
              </a:ext>
            </a:extLst>
          </p:cNvPr>
          <p:cNvSpPr/>
          <p:nvPr/>
        </p:nvSpPr>
        <p:spPr>
          <a:xfrm flipH="1">
            <a:off x="0" y="6524625"/>
            <a:ext cx="9144000" cy="361950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F312F29-A3B2-460B-9778-F4AD83FBD0E2}"/>
              </a:ext>
            </a:extLst>
          </p:cNvPr>
          <p:cNvSpPr/>
          <p:nvPr/>
        </p:nvSpPr>
        <p:spPr>
          <a:xfrm flipH="1">
            <a:off x="0" y="6596064"/>
            <a:ext cx="9144000" cy="288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id="{769ED341-35CB-4C08-B3C1-A98BA948BF33}"/>
              </a:ext>
            </a:extLst>
          </p:cNvPr>
          <p:cNvSpPr/>
          <p:nvPr/>
        </p:nvSpPr>
        <p:spPr>
          <a:xfrm>
            <a:off x="4805362" y="6492876"/>
            <a:ext cx="1033463" cy="112713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5A0919D-230B-4B8F-A1C3-9BB9A40A2FF7}"/>
              </a:ext>
            </a:extLst>
          </p:cNvPr>
          <p:cNvSpPr/>
          <p:nvPr/>
        </p:nvSpPr>
        <p:spPr>
          <a:xfrm>
            <a:off x="4882753" y="6492876"/>
            <a:ext cx="4261247" cy="392113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D75B5931-B2A4-4297-A230-BE6933AAB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32" y="6529389"/>
            <a:ext cx="3993356" cy="216554"/>
          </a:xfrm>
          <a:prstGeom prst="rect">
            <a:avLst/>
          </a:prstGeom>
          <a:noFill/>
          <a:ln>
            <a:noFill/>
          </a:ln>
        </p:spPr>
        <p:txBody>
          <a:bodyPr lIns="65869" tIns="32935" rIns="65869" bIns="32935">
            <a:spAutoFit/>
          </a:bodyPr>
          <a:lstStyle/>
          <a:p>
            <a:pPr algn="r" defTabSz="684610" latinLnBrk="1">
              <a:spcBef>
                <a:spcPct val="50000"/>
              </a:spcBef>
              <a:defRPr/>
            </a:pPr>
            <a:r>
              <a:rPr lang="en-US" altLang="zh-CN" sz="975" i="1">
                <a:solidFill>
                  <a:srgbClr val="F2F2F2"/>
                </a:solidFill>
                <a:latin typeface="Arial Black" pitchFamily="34" charset="0"/>
                <a:ea typeface="Malgun Gothic" pitchFamily="34" charset="-127"/>
                <a:sym typeface="Monotype Corsiva" pitchFamily="66" charset="0"/>
              </a:rPr>
              <a:t>The Needs of  Patients and  Customers Come First</a:t>
            </a:r>
            <a:endParaRPr lang="zh-CN" altLang="en-US" sz="975">
              <a:solidFill>
                <a:srgbClr val="F2F2F2"/>
              </a:solidFill>
              <a:latin typeface="Arial Black" pitchFamily="34" charset="0"/>
              <a:ea typeface="Malgun Gothic" pitchFamily="34" charset="-127"/>
            </a:endParaRPr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5CAB5DE0-0FD2-4D2F-BBB0-ED038F9E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0CAC3A-2E34-4F7B-9293-9E73FAE42E87}" type="datetimeFigureOut">
              <a:rPr lang="zh-CN" altLang="en-US"/>
              <a:pPr/>
              <a:t>2020/7/19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05F47DCB-38E9-49DB-83F3-37DFDA7D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80901EA6-6ED9-4ED3-8566-C5B18235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7E79-FBF1-4ECD-8B3E-A27B99CF4159}" type="slidenum">
              <a:rPr lang="zh-CN" altLang="en-US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0197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61E4CB-2BEA-4413-92C2-AD9BDF8E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FBF91-971A-4D38-9367-8779AEF6C2EF}" type="datetimeFigureOut">
              <a:rPr lang="zh-CN" altLang="en-US"/>
              <a:pPr/>
              <a:t>2020/7/19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49D268-6A49-48CB-8900-D14ECD5E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BD6037-B1C5-40F2-A685-C25D4BFE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50B90-D7B1-4FB4-82F9-C4885ECF70F3}" type="slidenum">
              <a:rPr lang="zh-CN" altLang="en-US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014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8CB415-75D4-4723-8E00-F19069ED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802AF-2818-4D3C-8765-996B1C4EEB23}" type="datetimeFigureOut">
              <a:rPr lang="zh-CN" altLang="en-US"/>
              <a:pPr/>
              <a:t>2020/7/19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97A144-F231-4286-B6EE-3FC4403A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6058A7-5AE4-4C74-87F3-CEDCCA7D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95EA7-0B5C-4712-ACEC-3EDFCA755B4F}" type="slidenum">
              <a:rPr lang="zh-CN" altLang="en-US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1858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63D054D-7B05-4107-BE7E-31183BE2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C89E5A-0865-4D00-A727-5DA33D343B12}" type="datetimeFigureOut">
              <a:rPr lang="zh-CN" altLang="en-US"/>
              <a:pPr/>
              <a:t>2020/7/19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471247D-5B58-43F5-9BF6-8F3DB22B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2121B711-9438-4E6C-8D8D-BBA69E00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3AA1A-D1D4-4914-92BD-67B0391F4D7F}" type="slidenum">
              <a:rPr lang="zh-CN" altLang="en-US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8372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374A97B-00D0-421B-892E-7126440E9789}"/>
              </a:ext>
            </a:extLst>
          </p:cNvPr>
          <p:cNvSpPr/>
          <p:nvPr userDrawn="1"/>
        </p:nvSpPr>
        <p:spPr>
          <a:xfrm flipH="1">
            <a:off x="0" y="6524625"/>
            <a:ext cx="9144000" cy="361950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75">
              <a:solidFill>
                <a:srgbClr val="FFFFFF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490337-4B03-4810-9D3B-EED93E735E75}"/>
              </a:ext>
            </a:extLst>
          </p:cNvPr>
          <p:cNvSpPr/>
          <p:nvPr userDrawn="1"/>
        </p:nvSpPr>
        <p:spPr>
          <a:xfrm flipH="1">
            <a:off x="0" y="6596064"/>
            <a:ext cx="9144000" cy="288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75">
              <a:solidFill>
                <a:srgbClr val="FFFFFF"/>
              </a:solidFill>
            </a:endParaRPr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id="{D1BA6B03-B8DC-46F5-BFDC-C8803C1EC488}"/>
              </a:ext>
            </a:extLst>
          </p:cNvPr>
          <p:cNvSpPr/>
          <p:nvPr userDrawn="1"/>
        </p:nvSpPr>
        <p:spPr>
          <a:xfrm>
            <a:off x="4805362" y="6492876"/>
            <a:ext cx="1033463" cy="112713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75">
              <a:solidFill>
                <a:srgbClr val="FFFFFF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4E6955-B201-4C7C-B0B7-171ED814229C}"/>
              </a:ext>
            </a:extLst>
          </p:cNvPr>
          <p:cNvSpPr/>
          <p:nvPr userDrawn="1"/>
        </p:nvSpPr>
        <p:spPr>
          <a:xfrm>
            <a:off x="4882753" y="6492876"/>
            <a:ext cx="4261247" cy="392113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75">
              <a:solidFill>
                <a:srgbClr val="FFFFFF"/>
              </a:solidFill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B5A4040B-87DB-4DD1-B68A-B73ED2BF14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87504" y="6529389"/>
            <a:ext cx="3993356" cy="228122"/>
          </a:xfrm>
          <a:prstGeom prst="rect">
            <a:avLst/>
          </a:prstGeom>
          <a:noFill/>
          <a:ln>
            <a:noFill/>
          </a:ln>
        </p:spPr>
        <p:txBody>
          <a:bodyPr lIns="65897" tIns="32948" rIns="65897" bIns="32948">
            <a:spAutoFit/>
          </a:bodyPr>
          <a:lstStyle/>
          <a:p>
            <a:pPr algn="r" latinLnBrk="1">
              <a:spcBef>
                <a:spcPct val="50000"/>
              </a:spcBef>
              <a:defRPr/>
            </a:pPr>
            <a:r>
              <a:rPr lang="en-US" altLang="zh-CN" sz="1050" i="1" dirty="0">
                <a:solidFill>
                  <a:prstClr val="white">
                    <a:lumMod val="95000"/>
                  </a:prstClr>
                </a:solidFill>
                <a:latin typeface="Arial Black" panose="020B0A04020102020204" pitchFamily="34" charset="0"/>
                <a:ea typeface="맑은 고딕"/>
                <a:sym typeface="Monotype Corsiva" panose="03010101010201010101" pitchFamily="66" charset="0"/>
              </a:rPr>
              <a:t>The Needs of  Patients and  Customers Come First</a:t>
            </a:r>
            <a:endParaRPr lang="zh-CN" altLang="en-US" sz="1050" dirty="0">
              <a:solidFill>
                <a:prstClr val="white">
                  <a:lumMod val="95000"/>
                </a:prstClr>
              </a:solidFill>
              <a:latin typeface="Arial Black" panose="020B0A04020102020204" pitchFamily="34" charset="0"/>
              <a:ea typeface="맑은 고딕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C0650B1-1800-4148-8F62-0CA50DAF55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63C86"/>
              </a:clrFrom>
              <a:clrTo>
                <a:srgbClr val="063C8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 t="9793"/>
          <a:stretch>
            <a:fillRect/>
          </a:stretch>
        </p:blipFill>
        <p:spPr bwMode="auto">
          <a:xfrm>
            <a:off x="8836819" y="6505576"/>
            <a:ext cx="258366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期占位符 1">
            <a:extLst>
              <a:ext uri="{FF2B5EF4-FFF2-40B4-BE49-F238E27FC236}">
                <a16:creationId xmlns:a16="http://schemas.microsoft.com/office/drawing/2014/main" id="{5140CAEC-E412-4A5C-BC31-EF2B4392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02D52C-E18A-495D-934F-BDF8AF501714}" type="datetimeFigureOut">
              <a:rPr lang="zh-CN" altLang="en-US"/>
              <a:pPr/>
              <a:t>2020/7/19</a:t>
            </a:fld>
            <a:endParaRPr lang="zh-CN" altLang="en-US"/>
          </a:p>
        </p:txBody>
      </p:sp>
      <p:sp>
        <p:nvSpPr>
          <p:cNvPr id="9" name="页脚占位符 2">
            <a:extLst>
              <a:ext uri="{FF2B5EF4-FFF2-40B4-BE49-F238E27FC236}">
                <a16:creationId xmlns:a16="http://schemas.microsoft.com/office/drawing/2014/main" id="{33886751-A4C0-4FBE-B90F-DD3B60AB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896DBD9B-02CC-430B-8E58-B0FF2A5F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9F057-584F-4BF7-B266-12CD0A9171D6}" type="slidenum">
              <a:rPr lang="zh-CN" altLang="en-US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6967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732607E-9DCA-4873-B266-66476B4532DF}"/>
              </a:ext>
            </a:extLst>
          </p:cNvPr>
          <p:cNvSpPr/>
          <p:nvPr userDrawn="1"/>
        </p:nvSpPr>
        <p:spPr>
          <a:xfrm flipH="1">
            <a:off x="0" y="6524625"/>
            <a:ext cx="9144000" cy="361950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anchor="ctr"/>
          <a:lstStyle/>
          <a:p>
            <a:pPr algn="ctr" defTabSz="68549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74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F095E5-3D1C-4FAD-825F-00E96352CC8F}"/>
              </a:ext>
            </a:extLst>
          </p:cNvPr>
          <p:cNvSpPr/>
          <p:nvPr userDrawn="1"/>
        </p:nvSpPr>
        <p:spPr>
          <a:xfrm flipH="1">
            <a:off x="0" y="6596064"/>
            <a:ext cx="9144000" cy="288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anchor="ctr"/>
          <a:lstStyle/>
          <a:p>
            <a:pPr algn="ctr" defTabSz="68549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74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DA068A82-6CEC-470B-A30F-270CD19F5D89}"/>
              </a:ext>
            </a:extLst>
          </p:cNvPr>
          <p:cNvSpPr/>
          <p:nvPr userDrawn="1"/>
        </p:nvSpPr>
        <p:spPr>
          <a:xfrm>
            <a:off x="4805362" y="6492876"/>
            <a:ext cx="1033463" cy="112713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anchor="ctr"/>
          <a:lstStyle/>
          <a:p>
            <a:pPr algn="ctr" defTabSz="68549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74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D9200F4-794A-4C3D-A2DA-0250617BDE11}"/>
              </a:ext>
            </a:extLst>
          </p:cNvPr>
          <p:cNvSpPr/>
          <p:nvPr userDrawn="1"/>
        </p:nvSpPr>
        <p:spPr>
          <a:xfrm>
            <a:off x="4882753" y="6492876"/>
            <a:ext cx="4261247" cy="392113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anchor="ctr"/>
          <a:lstStyle/>
          <a:p>
            <a:pPr algn="ctr" defTabSz="68549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74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E28DA4FF-818C-4F86-B2D9-6A0CE03457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60132" y="6529389"/>
            <a:ext cx="3993356" cy="216573"/>
          </a:xfrm>
          <a:prstGeom prst="rect">
            <a:avLst/>
          </a:prstGeom>
          <a:noFill/>
          <a:ln>
            <a:noFill/>
          </a:ln>
        </p:spPr>
        <p:txBody>
          <a:bodyPr lIns="65887" tIns="32944" rIns="65887" bIns="32944">
            <a:spAutoFit/>
          </a:bodyPr>
          <a:lstStyle/>
          <a:p>
            <a:pPr algn="r" defTabSz="685497"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975" i="1" dirty="0">
                <a:solidFill>
                  <a:prstClr val="white">
                    <a:lumMod val="95000"/>
                  </a:prstClr>
                </a:solidFill>
                <a:latin typeface="Arial Black" panose="020B0A04020102020204" pitchFamily="34" charset="0"/>
                <a:ea typeface="맑은 고딕"/>
                <a:sym typeface="Monotype Corsiva" panose="03010101010201010101" pitchFamily="66" charset="0"/>
              </a:rPr>
              <a:t>The Needs of  Patients and  Customers Come First</a:t>
            </a:r>
            <a:endParaRPr lang="zh-CN" altLang="en-US" sz="975" dirty="0">
              <a:solidFill>
                <a:prstClr val="white">
                  <a:lumMod val="95000"/>
                </a:prstClr>
              </a:solidFill>
              <a:latin typeface="Arial Black" panose="020B0A04020102020204" pitchFamily="34" charset="0"/>
              <a:ea typeface="맑은 고딕"/>
            </a:endParaRPr>
          </a:p>
        </p:txBody>
      </p:sp>
      <p:pic>
        <p:nvPicPr>
          <p:cNvPr id="8" name="Picture 2" descr="E:\医院图片\医院宣传照片\logo 拷贝.gif">
            <a:extLst>
              <a:ext uri="{FF2B5EF4-FFF2-40B4-BE49-F238E27FC236}">
                <a16:creationId xmlns:a16="http://schemas.microsoft.com/office/drawing/2014/main" id="{CC03CC0F-70F8-4EDF-B05B-C4FD82C0C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7162" y="203200"/>
            <a:ext cx="576263" cy="768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043608" y="231826"/>
            <a:ext cx="7643192" cy="796908"/>
          </a:xfrm>
        </p:spPr>
        <p:txBody>
          <a:bodyPr>
            <a:normAutofit/>
          </a:bodyPr>
          <a:lstStyle>
            <a:lvl1pPr>
              <a:defRPr sz="2699" b="1">
                <a:solidFill>
                  <a:srgbClr val="FF00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日期占位符 1">
            <a:extLst>
              <a:ext uri="{FF2B5EF4-FFF2-40B4-BE49-F238E27FC236}">
                <a16:creationId xmlns:a16="http://schemas.microsoft.com/office/drawing/2014/main" id="{BA6507DF-AB01-4C78-A273-2EE3A587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6A248-6259-43A2-ACAF-A5196AB2A998}" type="datetimeFigureOut">
              <a:rPr lang="zh-CN" altLang="en-US"/>
              <a:pPr/>
              <a:t>2020/7/19</a:t>
            </a:fld>
            <a:endParaRPr lang="zh-CN" altLang="en-US"/>
          </a:p>
        </p:txBody>
      </p:sp>
      <p:sp>
        <p:nvSpPr>
          <p:cNvPr id="10" name="页脚占位符 2">
            <a:extLst>
              <a:ext uri="{FF2B5EF4-FFF2-40B4-BE49-F238E27FC236}">
                <a16:creationId xmlns:a16="http://schemas.microsoft.com/office/drawing/2014/main" id="{FEA96245-44BA-4270-9897-EBCD57068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1A1676EB-F45C-41B8-B2AA-C64628A2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A06A3-3776-486A-8142-AF78FC35210F}" type="slidenum">
              <a:rPr lang="zh-CN" altLang="en-US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23224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ADD88F0-D047-4A68-82E3-28FDDA80EE6F}"/>
              </a:ext>
            </a:extLst>
          </p:cNvPr>
          <p:cNvSpPr/>
          <p:nvPr/>
        </p:nvSpPr>
        <p:spPr>
          <a:xfrm flipH="1">
            <a:off x="0" y="6524625"/>
            <a:ext cx="9144000" cy="361950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D45C720-1FB4-4F85-97D9-0CEE4CF8BEC8}"/>
              </a:ext>
            </a:extLst>
          </p:cNvPr>
          <p:cNvSpPr/>
          <p:nvPr/>
        </p:nvSpPr>
        <p:spPr>
          <a:xfrm flipH="1">
            <a:off x="0" y="6596064"/>
            <a:ext cx="9144000" cy="288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0856BEB1-0B46-445F-A4CE-2042A148DC55}"/>
              </a:ext>
            </a:extLst>
          </p:cNvPr>
          <p:cNvSpPr/>
          <p:nvPr/>
        </p:nvSpPr>
        <p:spPr>
          <a:xfrm>
            <a:off x="4805362" y="6492876"/>
            <a:ext cx="1033463" cy="112713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AEB537-DBDC-4D93-BF33-06E27962D74D}"/>
              </a:ext>
            </a:extLst>
          </p:cNvPr>
          <p:cNvSpPr/>
          <p:nvPr/>
        </p:nvSpPr>
        <p:spPr>
          <a:xfrm>
            <a:off x="4882753" y="6492876"/>
            <a:ext cx="4261247" cy="392113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3BE6BE15-B79E-4C2B-A786-7116D3455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2753" y="6529389"/>
            <a:ext cx="3899297" cy="216554"/>
          </a:xfrm>
          <a:prstGeom prst="rect">
            <a:avLst/>
          </a:prstGeom>
          <a:noFill/>
          <a:ln>
            <a:noFill/>
          </a:ln>
        </p:spPr>
        <p:txBody>
          <a:bodyPr lIns="65869" tIns="32935" rIns="65869" bIns="32935">
            <a:spAutoFit/>
          </a:bodyPr>
          <a:lstStyle/>
          <a:p>
            <a:pPr algn="r" defTabSz="684610" latinLnBrk="1">
              <a:spcBef>
                <a:spcPct val="50000"/>
              </a:spcBef>
              <a:defRPr/>
            </a:pPr>
            <a:r>
              <a:rPr lang="en-US" altLang="zh-CN" sz="975" i="1">
                <a:solidFill>
                  <a:srgbClr val="F2F2F2"/>
                </a:solidFill>
                <a:latin typeface="Arial Black" pitchFamily="34" charset="0"/>
                <a:ea typeface="Malgun Gothic" pitchFamily="34" charset="-127"/>
                <a:sym typeface="Monotype Corsiva" pitchFamily="66" charset="0"/>
              </a:rPr>
              <a:t>The Needs of Patients and Customers Come First</a:t>
            </a:r>
            <a:endParaRPr lang="zh-CN" altLang="en-US" sz="975">
              <a:solidFill>
                <a:srgbClr val="F2F2F2"/>
              </a:solidFill>
              <a:latin typeface="Arial Black" pitchFamily="34" charset="0"/>
              <a:ea typeface="Malgun Gothic" pitchFamily="34" charset="-127"/>
            </a:endParaRPr>
          </a:p>
        </p:txBody>
      </p:sp>
      <p:pic>
        <p:nvPicPr>
          <p:cNvPr id="8" name="Picture 2" descr="E:\医院图片\医院宣传照片\logo 拷贝.gif">
            <a:extLst>
              <a:ext uri="{FF2B5EF4-FFF2-40B4-BE49-F238E27FC236}">
                <a16:creationId xmlns:a16="http://schemas.microsoft.com/office/drawing/2014/main" id="{41989CA8-324F-455D-9845-7787FD57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206375"/>
            <a:ext cx="647700" cy="865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043611" y="240335"/>
            <a:ext cx="7643192" cy="796908"/>
          </a:xfrm>
        </p:spPr>
        <p:txBody>
          <a:bodyPr>
            <a:normAutofit/>
          </a:bodyPr>
          <a:lstStyle>
            <a:lvl1pPr>
              <a:defRPr sz="27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日期占位符 1">
            <a:extLst>
              <a:ext uri="{FF2B5EF4-FFF2-40B4-BE49-F238E27FC236}">
                <a16:creationId xmlns:a16="http://schemas.microsoft.com/office/drawing/2014/main" id="{ADE58578-982E-46C5-8CB8-FFFAEBAD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B64D06-E6AE-463D-8D2C-C71A110E030C}" type="datetimeFigureOut">
              <a:rPr lang="zh-CN" altLang="en-US"/>
              <a:pPr/>
              <a:t>2020/7/19</a:t>
            </a:fld>
            <a:endParaRPr lang="zh-CN" altLang="en-US"/>
          </a:p>
        </p:txBody>
      </p:sp>
      <p:sp>
        <p:nvSpPr>
          <p:cNvPr id="10" name="页脚占位符 2">
            <a:extLst>
              <a:ext uri="{FF2B5EF4-FFF2-40B4-BE49-F238E27FC236}">
                <a16:creationId xmlns:a16="http://schemas.microsoft.com/office/drawing/2014/main" id="{F450B600-5082-45B3-9DC6-8E52AC5F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BC640293-EB28-4364-B85A-FAA6C8E7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E4072-0E9B-4693-8571-23A7C2815193}" type="slidenum">
              <a:rPr lang="zh-CN" altLang="en-US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6268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10225B4-FB6B-4C26-A870-2E7113E8AD92}"/>
              </a:ext>
            </a:extLst>
          </p:cNvPr>
          <p:cNvSpPr/>
          <p:nvPr/>
        </p:nvSpPr>
        <p:spPr>
          <a:xfrm flipH="1">
            <a:off x="0" y="6524625"/>
            <a:ext cx="9144000" cy="361950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532A946-82B1-4737-AAB3-6AD7C13FF6FD}"/>
              </a:ext>
            </a:extLst>
          </p:cNvPr>
          <p:cNvSpPr/>
          <p:nvPr/>
        </p:nvSpPr>
        <p:spPr>
          <a:xfrm flipH="1">
            <a:off x="0" y="6596064"/>
            <a:ext cx="9144000" cy="288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id="{F60D3F6B-0E1A-4478-B700-13219DE452F6}"/>
              </a:ext>
            </a:extLst>
          </p:cNvPr>
          <p:cNvSpPr/>
          <p:nvPr/>
        </p:nvSpPr>
        <p:spPr>
          <a:xfrm>
            <a:off x="4805362" y="6492876"/>
            <a:ext cx="1033463" cy="112713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C4A3DB5-CB20-4FB3-848B-8F49FC5EB3F3}"/>
              </a:ext>
            </a:extLst>
          </p:cNvPr>
          <p:cNvSpPr/>
          <p:nvPr/>
        </p:nvSpPr>
        <p:spPr>
          <a:xfrm>
            <a:off x="4882753" y="6492876"/>
            <a:ext cx="4261247" cy="392113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8" rIns="68534" bIns="34268" anchor="ctr"/>
          <a:lstStyle/>
          <a:p>
            <a:pPr algn="ctr" defTabSz="685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4554F9EF-3D91-4360-95C6-8FB223F80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132" y="6529389"/>
            <a:ext cx="3993356" cy="216554"/>
          </a:xfrm>
          <a:prstGeom prst="rect">
            <a:avLst/>
          </a:prstGeom>
          <a:noFill/>
          <a:ln>
            <a:noFill/>
          </a:ln>
        </p:spPr>
        <p:txBody>
          <a:bodyPr lIns="65869" tIns="32935" rIns="65869" bIns="32935">
            <a:spAutoFit/>
          </a:bodyPr>
          <a:lstStyle/>
          <a:p>
            <a:pPr algn="r" defTabSz="684610" latinLnBrk="1">
              <a:spcBef>
                <a:spcPct val="50000"/>
              </a:spcBef>
              <a:defRPr/>
            </a:pPr>
            <a:r>
              <a:rPr lang="en-US" altLang="zh-CN" sz="975" i="1">
                <a:solidFill>
                  <a:srgbClr val="F2F2F2"/>
                </a:solidFill>
                <a:latin typeface="Arial Black" pitchFamily="34" charset="0"/>
                <a:ea typeface="Malgun Gothic" pitchFamily="34" charset="-127"/>
                <a:sym typeface="Monotype Corsiva" pitchFamily="66" charset="0"/>
              </a:rPr>
              <a:t>The Needs of  Patients and  Customers Come First</a:t>
            </a:r>
            <a:endParaRPr lang="zh-CN" altLang="en-US" sz="975">
              <a:solidFill>
                <a:srgbClr val="F2F2F2"/>
              </a:solidFill>
              <a:latin typeface="Arial Black" pitchFamily="34" charset="0"/>
              <a:ea typeface="Malgun Gothic" pitchFamily="34" charset="-127"/>
            </a:endParaRPr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D6DD840-C15B-4CF5-8371-707699EB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1FBAAF-C7BE-4ACD-BDCE-E894BF68EC9B}" type="datetimeFigureOut">
              <a:rPr lang="zh-CN" altLang="en-US"/>
              <a:pPr/>
              <a:t>2020/7/19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17D16F42-2EF2-4F8B-ACD5-A75963F5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927A4A23-2030-4AB9-A5B1-AFD251A3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22018-2927-4548-BB39-288D70859F0D}" type="slidenum">
              <a:rPr lang="zh-CN" altLang="en-US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70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0757C8-D9D5-4E2F-A37A-944A9075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BC5042-88F0-490D-A609-A3477B92E9CB}" type="datetimeFigureOut">
              <a:rPr lang="zh-CN" altLang="en-US"/>
              <a:pPr/>
              <a:t>2020/7/19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D41B41-8A8F-466A-8E1E-0C246811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A92574-C6B1-425E-8A00-5BB6B7DC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6F497-1FBC-4EC3-AF13-29F614D8491C}" type="slidenum">
              <a:rPr lang="zh-CN" altLang="en-US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2604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C3F9FDB2-7F8E-4753-93CF-959AB831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7C01E8-F561-4CB7-97F3-7D9204AD428D}" type="datetimeFigureOut">
              <a:rPr lang="zh-CN" altLang="en-US"/>
              <a:pPr/>
              <a:t>2020/7/19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EF4F9F53-E140-42ED-A2BD-03D99F15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D65D60BE-2C21-4537-974E-F645DD3F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E1285-1DD5-4B20-8ADD-D360A85E5A1B}" type="slidenum">
              <a:rPr lang="zh-CN" altLang="en-US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4385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9" y="115888"/>
            <a:ext cx="7632700" cy="6096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11188" y="1052514"/>
            <a:ext cx="3960812" cy="52720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400" y="1052514"/>
            <a:ext cx="3962400" cy="52720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B484481E-2748-4D80-8C81-30010E99A0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276600" y="6477000"/>
            <a:ext cx="2133600" cy="304800"/>
          </a:xfrm>
        </p:spPr>
        <p:txBody>
          <a:bodyPr lIns="91440" tIns="45720" rIns="91440" bIns="45720" anchor="t"/>
          <a:lstStyle>
            <a:lvl1pPr>
              <a:defRPr/>
            </a:lvl1pPr>
          </a:lstStyle>
          <a:p>
            <a:fld id="{A8BFB18A-E405-4583-A5D0-7AD237BEA3B7}" type="slidenum">
              <a:rPr lang="ko-KR" altLang="en-US"/>
              <a:pPr/>
              <a:t>‹N°›</a:t>
            </a:fld>
            <a:endParaRPr lang="ko-KR" altLang="en-US"/>
          </a:p>
        </p:txBody>
      </p:sp>
      <p:sp>
        <p:nvSpPr>
          <p:cNvPr id="6" name="日期占位符 4">
            <a:extLst>
              <a:ext uri="{FF2B5EF4-FFF2-40B4-BE49-F238E27FC236}">
                <a16:creationId xmlns:a16="http://schemas.microsoft.com/office/drawing/2014/main" id="{BDD999DA-3A21-4098-A200-D5AD8E4B4FE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558958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8408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8A67C9E-572E-458B-9258-78C6B02A1780}"/>
              </a:ext>
            </a:extLst>
          </p:cNvPr>
          <p:cNvSpPr/>
          <p:nvPr userDrawn="1"/>
        </p:nvSpPr>
        <p:spPr>
          <a:xfrm flipH="1">
            <a:off x="0" y="6524625"/>
            <a:ext cx="9144000" cy="361950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anchor="ctr"/>
          <a:lstStyle/>
          <a:p>
            <a:pPr algn="ctr" defTabSz="68549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74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BF0CE3-2836-4E78-8724-ECB119C1F7D3}"/>
              </a:ext>
            </a:extLst>
          </p:cNvPr>
          <p:cNvSpPr/>
          <p:nvPr userDrawn="1"/>
        </p:nvSpPr>
        <p:spPr>
          <a:xfrm flipH="1">
            <a:off x="0" y="6596064"/>
            <a:ext cx="9144000" cy="288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anchor="ctr"/>
          <a:lstStyle/>
          <a:p>
            <a:pPr algn="ctr" defTabSz="68549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74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A952FF13-B130-46D4-A354-451755FF8E6B}"/>
              </a:ext>
            </a:extLst>
          </p:cNvPr>
          <p:cNvSpPr/>
          <p:nvPr userDrawn="1"/>
        </p:nvSpPr>
        <p:spPr>
          <a:xfrm>
            <a:off x="4805362" y="6492876"/>
            <a:ext cx="1033463" cy="112713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anchor="ctr"/>
          <a:lstStyle/>
          <a:p>
            <a:pPr algn="ctr" defTabSz="68549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74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57935BE-E7AF-489E-87D2-B5DF28D98CCC}"/>
              </a:ext>
            </a:extLst>
          </p:cNvPr>
          <p:cNvSpPr/>
          <p:nvPr userDrawn="1"/>
        </p:nvSpPr>
        <p:spPr>
          <a:xfrm>
            <a:off x="4882753" y="6492876"/>
            <a:ext cx="4261247" cy="392113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anchor="ctr"/>
          <a:lstStyle/>
          <a:p>
            <a:pPr algn="ctr" defTabSz="68549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74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2A49DB1A-54F8-4E7F-A53B-F59A9BDD4D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60132" y="6529389"/>
            <a:ext cx="3993356" cy="216573"/>
          </a:xfrm>
          <a:prstGeom prst="rect">
            <a:avLst/>
          </a:prstGeom>
          <a:noFill/>
          <a:ln>
            <a:noFill/>
          </a:ln>
        </p:spPr>
        <p:txBody>
          <a:bodyPr lIns="65887" tIns="32944" rIns="65887" bIns="32944">
            <a:spAutoFit/>
          </a:bodyPr>
          <a:lstStyle/>
          <a:p>
            <a:pPr algn="r" defTabSz="685497"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975" i="1" dirty="0">
                <a:solidFill>
                  <a:prstClr val="white">
                    <a:lumMod val="95000"/>
                  </a:prstClr>
                </a:solidFill>
                <a:latin typeface="Arial Black" panose="020B0A04020102020204" pitchFamily="34" charset="0"/>
                <a:ea typeface="맑은 고딕"/>
                <a:sym typeface="Monotype Corsiva" panose="03010101010201010101" pitchFamily="66" charset="0"/>
              </a:rPr>
              <a:t>The Needs of  Patients and  Customers Come First</a:t>
            </a:r>
            <a:endParaRPr lang="zh-CN" altLang="en-US" sz="975" dirty="0">
              <a:solidFill>
                <a:prstClr val="white">
                  <a:lumMod val="95000"/>
                </a:prstClr>
              </a:solidFill>
              <a:latin typeface="Arial Black" panose="020B0A04020102020204" pitchFamily="34" charset="0"/>
              <a:ea typeface="맑은 고딕"/>
            </a:endParaRPr>
          </a:p>
        </p:txBody>
      </p:sp>
      <p:pic>
        <p:nvPicPr>
          <p:cNvPr id="8" name="Picture 2" descr="E:\医院图片\医院宣传照片\logo 拷贝.gif">
            <a:extLst>
              <a:ext uri="{FF2B5EF4-FFF2-40B4-BE49-F238E27FC236}">
                <a16:creationId xmlns:a16="http://schemas.microsoft.com/office/drawing/2014/main" id="{52FA0D78-4785-43E7-B1D4-697A863AE6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7162" y="203200"/>
            <a:ext cx="576263" cy="768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043608" y="231826"/>
            <a:ext cx="7643192" cy="796908"/>
          </a:xfrm>
        </p:spPr>
        <p:txBody>
          <a:bodyPr>
            <a:normAutofit/>
          </a:bodyPr>
          <a:lstStyle>
            <a:lvl1pPr>
              <a:defRPr sz="2699" b="1">
                <a:solidFill>
                  <a:srgbClr val="FF00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日期占位符 1">
            <a:extLst>
              <a:ext uri="{FF2B5EF4-FFF2-40B4-BE49-F238E27FC236}">
                <a16:creationId xmlns:a16="http://schemas.microsoft.com/office/drawing/2014/main" id="{E40A9ED7-AA31-4F19-ADF4-6CD3118D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62F14-1C32-4875-AC9E-C5D03FC29FF8}" type="datetimeFigureOut">
              <a:rPr lang="zh-CN" altLang="en-US"/>
              <a:pPr/>
              <a:t>2020/7/19</a:t>
            </a:fld>
            <a:endParaRPr lang="zh-CN" altLang="en-US"/>
          </a:p>
        </p:txBody>
      </p:sp>
      <p:sp>
        <p:nvSpPr>
          <p:cNvPr id="10" name="页脚占位符 2">
            <a:extLst>
              <a:ext uri="{FF2B5EF4-FFF2-40B4-BE49-F238E27FC236}">
                <a16:creationId xmlns:a16="http://schemas.microsoft.com/office/drawing/2014/main" id="{0116F047-FF77-453E-8266-783D7634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F44F4201-19A9-49A4-A7D0-55BDAC26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55F4C-ED31-47BD-B01C-BE96499F5BC0}" type="slidenum">
              <a:rPr lang="zh-CN" altLang="en-US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141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82D5-2065-4653-A30D-290192366AB4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C246-0AD1-436B-95E2-464F3D72A23D}" type="slidenum">
              <a:rPr lang="zh-CN" altLang="en-US" smtClean="0"/>
              <a:pPr/>
              <a:t>‹N°›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H="1">
            <a:off x="-1" y="6525360"/>
            <a:ext cx="9144001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-1" y="6596424"/>
            <a:ext cx="9144001" cy="288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5"/>
          <p:cNvSpPr/>
          <p:nvPr/>
        </p:nvSpPr>
        <p:spPr>
          <a:xfrm>
            <a:off x="4805288" y="6492684"/>
            <a:ext cx="1033481" cy="112287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82624" y="6492682"/>
            <a:ext cx="4261377" cy="392243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 Box 18"/>
          <p:cNvSpPr>
            <a:spLocks noChangeArrowheads="1"/>
          </p:cNvSpPr>
          <p:nvPr/>
        </p:nvSpPr>
        <p:spPr bwMode="auto">
          <a:xfrm>
            <a:off x="4860032" y="6528671"/>
            <a:ext cx="3993360" cy="220255"/>
          </a:xfrm>
          <a:prstGeom prst="rect">
            <a:avLst/>
          </a:prstGeom>
          <a:noFill/>
          <a:ln>
            <a:noFill/>
          </a:ln>
        </p:spPr>
        <p:txBody>
          <a:bodyPr wrap="square" lIns="65852" tIns="32926" rIns="65852" bIns="32926">
            <a:spAutoFit/>
          </a:bodyPr>
          <a:lstStyle/>
          <a:p>
            <a:pPr marL="0" marR="0" lvl="0" indent="0" algn="r" defTabSz="685097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99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맑은 고딕"/>
                <a:cs typeface="+mn-cs"/>
                <a:sym typeface="Monotype Corsiva" panose="03010101010201010101" pitchFamily="66" charset="0"/>
              </a:rPr>
              <a:t>The Needs of  Patients and  Customers Come First</a:t>
            </a:r>
            <a:endParaRPr kumimoji="0" lang="zh-CN" altLang="en-US" sz="999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7139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735A-FB1F-4B79-A40B-9C76F7F38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7FAE64-E522-4529-A5C4-9BE7DB2A4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09" indent="0" algn="ctr">
              <a:buNone/>
              <a:defRPr sz="1500"/>
            </a:lvl2pPr>
            <a:lvl3pPr marL="685617" indent="0" algn="ctr">
              <a:buNone/>
              <a:defRPr sz="1350"/>
            </a:lvl3pPr>
            <a:lvl4pPr marL="1028426" indent="0" algn="ctr">
              <a:buNone/>
              <a:defRPr sz="1200"/>
            </a:lvl4pPr>
            <a:lvl5pPr marL="1371234" indent="0" algn="ctr">
              <a:buNone/>
              <a:defRPr sz="1200"/>
            </a:lvl5pPr>
            <a:lvl6pPr marL="1714043" indent="0" algn="ctr">
              <a:buNone/>
              <a:defRPr sz="1200"/>
            </a:lvl6pPr>
            <a:lvl7pPr marL="2056851" indent="0" algn="ctr">
              <a:buNone/>
              <a:defRPr sz="1200"/>
            </a:lvl7pPr>
            <a:lvl8pPr marL="2399660" indent="0" algn="ctr">
              <a:buNone/>
              <a:defRPr sz="1200"/>
            </a:lvl8pPr>
            <a:lvl9pPr marL="2742468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7C2816-EDB9-4ACD-A38C-4222F93B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82D5-2065-4653-A30D-290192366AB4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27DA23-04D3-4F6B-B592-7E948A43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66A562-7BED-44F8-8C27-D34FC7B5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C246-0AD1-436B-95E2-464F3D72A23D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0311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B2BBC9-BBDD-4D26-ABFA-2E668DE0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2041A62-9274-42A8-A04A-223094F8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82D5-2065-4653-A30D-290192366AB4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63F33A-73F7-40C4-9F63-9E98047C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5ECB65-FACD-4A46-9A73-CF2AA76F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C246-0AD1-436B-95E2-464F3D72A23D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10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D0C4-6948-44A4-B42B-E8991E80604B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C7E-114F-4216-8571-21E7E5147E9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" y="-297"/>
            <a:ext cx="9144793" cy="685859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5" y="0"/>
            <a:ext cx="9144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5543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2000" y="3"/>
            <a:ext cx="4572000" cy="5597239"/>
          </a:xfrm>
          <a:custGeom>
            <a:avLst/>
            <a:gdLst>
              <a:gd name="connsiteX0" fmla="*/ 722168 w 6096000"/>
              <a:gd name="connsiteY0" fmla="*/ 0 h 5597239"/>
              <a:gd name="connsiteX1" fmla="*/ 6096000 w 6096000"/>
              <a:gd name="connsiteY1" fmla="*/ 0 h 5597239"/>
              <a:gd name="connsiteX2" fmla="*/ 6096000 w 6096000"/>
              <a:gd name="connsiteY2" fmla="*/ 4376307 h 5597239"/>
              <a:gd name="connsiteX3" fmla="*/ 4875068 w 6096000"/>
              <a:gd name="connsiteY3" fmla="*/ 5597239 h 5597239"/>
              <a:gd name="connsiteX4" fmla="*/ 0 w 6096000"/>
              <a:gd name="connsiteY4" fmla="*/ 722170 h 5597239"/>
              <a:gd name="connsiteX5" fmla="*/ 0 w 6096000"/>
              <a:gd name="connsiteY5" fmla="*/ 722168 h 559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5597239">
                <a:moveTo>
                  <a:pt x="722168" y="0"/>
                </a:moveTo>
                <a:lnTo>
                  <a:pt x="6096000" y="0"/>
                </a:lnTo>
                <a:lnTo>
                  <a:pt x="6096000" y="4376307"/>
                </a:lnTo>
                <a:lnTo>
                  <a:pt x="4875068" y="5597239"/>
                </a:lnTo>
                <a:lnTo>
                  <a:pt x="0" y="722170"/>
                </a:lnTo>
                <a:lnTo>
                  <a:pt x="0" y="72216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35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799054" y="2743205"/>
            <a:ext cx="6172195" cy="4114797"/>
          </a:xfrm>
          <a:custGeom>
            <a:avLst/>
            <a:gdLst>
              <a:gd name="connsiteX0" fmla="*/ 4114797 w 8229594"/>
              <a:gd name="connsiteY0" fmla="*/ 0 h 4114797"/>
              <a:gd name="connsiteX1" fmla="*/ 8229594 w 8229594"/>
              <a:gd name="connsiteY1" fmla="*/ 4114797 h 4114797"/>
              <a:gd name="connsiteX2" fmla="*/ 0 w 8229594"/>
              <a:gd name="connsiteY2" fmla="*/ 4114797 h 411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29594" h="4114797">
                <a:moveTo>
                  <a:pt x="4114797" y="0"/>
                </a:moveTo>
                <a:lnTo>
                  <a:pt x="8229594" y="4114797"/>
                </a:lnTo>
                <a:lnTo>
                  <a:pt x="0" y="411479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3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547219" y="0"/>
            <a:ext cx="2049565" cy="6858000"/>
          </a:xfrm>
          <a:custGeom>
            <a:avLst/>
            <a:gdLst>
              <a:gd name="connsiteX0" fmla="*/ 0 w 2732753"/>
              <a:gd name="connsiteY0" fmla="*/ 0 h 6858000"/>
              <a:gd name="connsiteX1" fmla="*/ 2732753 w 2732753"/>
              <a:gd name="connsiteY1" fmla="*/ 0 h 6858000"/>
              <a:gd name="connsiteX2" fmla="*/ 2732753 w 2732753"/>
              <a:gd name="connsiteY2" fmla="*/ 6858000 h 6858000"/>
              <a:gd name="connsiteX3" fmla="*/ 0 w 27327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2753" h="6858000">
                <a:moveTo>
                  <a:pt x="0" y="0"/>
                </a:moveTo>
                <a:lnTo>
                  <a:pt x="2732753" y="0"/>
                </a:lnTo>
                <a:lnTo>
                  <a:pt x="2732753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3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82D5-2065-4653-A30D-290192366AB4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C246-0AD1-436B-95E2-464F3D72A23D}" type="slidenum">
              <a:rPr lang="zh-CN" altLang="en-US" smtClean="0"/>
              <a:pPr/>
              <a:t>‹N°›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H="1">
            <a:off x="-1" y="6525360"/>
            <a:ext cx="9144001" cy="360511"/>
          </a:xfrm>
          <a:prstGeom prst="rect">
            <a:avLst/>
          </a:prstGeom>
          <a:gradFill>
            <a:gsLst>
              <a:gs pos="0">
                <a:srgbClr val="F4A500"/>
              </a:gs>
              <a:gs pos="100000">
                <a:srgbClr val="E72E1C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-1" y="6596424"/>
            <a:ext cx="9144001" cy="288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5"/>
          <p:cNvSpPr/>
          <p:nvPr/>
        </p:nvSpPr>
        <p:spPr>
          <a:xfrm flipH="1">
            <a:off x="4248321" y="6492684"/>
            <a:ext cx="1033481" cy="112287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rgbClr val="D4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492682"/>
            <a:ext cx="5184648" cy="392243"/>
          </a:xfrm>
          <a:prstGeom prst="rect">
            <a:avLst/>
          </a:prstGeom>
          <a:gradFill>
            <a:gsLst>
              <a:gs pos="0">
                <a:srgbClr val="E72E1C"/>
              </a:gs>
              <a:gs pos="100000">
                <a:srgbClr val="F4A5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맑은 고딕"/>
                <a:cs typeface="+mn-cs"/>
                <a:sym typeface="Monotype Corsiva" panose="03010101010201010101" pitchFamily="66" charset="0"/>
              </a:rPr>
              <a:t>The Needs of Patients and Customers Come First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맑은 고딕"/>
              <a:cs typeface="+mn-cs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5B263322-7813-4AC8-8534-F80562ED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476" y="340922"/>
            <a:ext cx="5851049" cy="657111"/>
          </a:xfrm>
        </p:spPr>
        <p:txBody>
          <a:bodyPr>
            <a:normAutofit/>
          </a:bodyPr>
          <a:lstStyle>
            <a:lvl1pPr algn="ctr">
              <a:defRPr sz="2699" b="1">
                <a:solidFill>
                  <a:srgbClr val="EB610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66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3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825952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067" indent="0">
              <a:buNone/>
              <a:defRPr sz="1200"/>
            </a:lvl2pPr>
            <a:lvl3pPr marL="914134" indent="0">
              <a:buNone/>
              <a:defRPr sz="999"/>
            </a:lvl3pPr>
            <a:lvl4pPr marL="1371200" indent="0">
              <a:buNone/>
              <a:defRPr sz="900"/>
            </a:lvl4pPr>
            <a:lvl5pPr marL="1828267" indent="0">
              <a:buNone/>
              <a:defRPr sz="900"/>
            </a:lvl5pPr>
            <a:lvl6pPr marL="2285333" indent="0">
              <a:buNone/>
              <a:defRPr sz="900"/>
            </a:lvl6pPr>
            <a:lvl7pPr marL="2742400" indent="0">
              <a:buNone/>
              <a:defRPr sz="900"/>
            </a:lvl7pPr>
            <a:lvl8pPr marL="3199466" indent="0">
              <a:buNone/>
              <a:defRPr sz="900"/>
            </a:lvl8pPr>
            <a:lvl9pPr marL="3656533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396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229F-B605-459D-98DC-75E82F40BDD1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CFA5-A500-4CEE-8B20-3FEC1076F762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189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155344" y="0"/>
            <a:ext cx="4988657" cy="6858000"/>
          </a:xfrm>
          <a:custGeom>
            <a:avLst/>
            <a:gdLst>
              <a:gd name="connsiteX0" fmla="*/ 2151419 w 6651543"/>
              <a:gd name="connsiteY0" fmla="*/ 0 h 6858000"/>
              <a:gd name="connsiteX1" fmla="*/ 6651543 w 6651543"/>
              <a:gd name="connsiteY1" fmla="*/ 0 h 6858000"/>
              <a:gd name="connsiteX2" fmla="*/ 6651543 w 6651543"/>
              <a:gd name="connsiteY2" fmla="*/ 6858000 h 6858000"/>
              <a:gd name="connsiteX3" fmla="*/ 4536640 w 6651543"/>
              <a:gd name="connsiteY3" fmla="*/ 6858000 h 6858000"/>
              <a:gd name="connsiteX4" fmla="*/ 0 w 6651543"/>
              <a:gd name="connsiteY4" fmla="*/ 20155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1543" h="6858000">
                <a:moveTo>
                  <a:pt x="2151419" y="0"/>
                </a:moveTo>
                <a:lnTo>
                  <a:pt x="6651543" y="0"/>
                </a:lnTo>
                <a:lnTo>
                  <a:pt x="6651543" y="6858000"/>
                </a:lnTo>
                <a:lnTo>
                  <a:pt x="4536640" y="6858000"/>
                </a:lnTo>
                <a:lnTo>
                  <a:pt x="0" y="201555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3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82D5-2065-4653-A30D-290192366AB4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C246-0AD1-436B-95E2-464F3D72A23D}" type="slidenum">
              <a:rPr lang="zh-CN" altLang="en-US" smtClean="0"/>
              <a:pPr/>
              <a:t>‹N°›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H="1">
            <a:off x="-1" y="6525360"/>
            <a:ext cx="9144001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-1" y="6596424"/>
            <a:ext cx="9144001" cy="288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5"/>
          <p:cNvSpPr/>
          <p:nvPr/>
        </p:nvSpPr>
        <p:spPr>
          <a:xfrm>
            <a:off x="4805288" y="6492684"/>
            <a:ext cx="1033481" cy="112287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82624" y="6492682"/>
            <a:ext cx="4261377" cy="392243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맑은 고딕"/>
                <a:cs typeface="+mn-cs"/>
                <a:sym typeface="Monotype Corsiva" panose="03010101010201010101" pitchFamily="66" charset="0"/>
              </a:rPr>
              <a:t>The Needs of Patients and Customers Come First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맑은 고딕"/>
              <a:cs typeface="+mn-cs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043612" y="212725"/>
            <a:ext cx="7643192" cy="796908"/>
          </a:xfrm>
        </p:spPr>
        <p:txBody>
          <a:bodyPr>
            <a:normAutofit/>
          </a:bodyPr>
          <a:lstStyle>
            <a:lvl1pPr>
              <a:defRPr sz="2699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0D60584-FD95-4F72-A8BC-B059B5B1C470}"/>
              </a:ext>
            </a:extLst>
          </p:cNvPr>
          <p:cNvGrpSpPr/>
          <p:nvPr userDrawn="1"/>
        </p:nvGrpSpPr>
        <p:grpSpPr>
          <a:xfrm>
            <a:off x="166396" y="151570"/>
            <a:ext cx="685118" cy="919218"/>
            <a:chOff x="3057525" y="4484913"/>
            <a:chExt cx="1989140" cy="200161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E2CA4E3-CEA2-4AEC-9EF5-E84F5D6515FB}"/>
                </a:ext>
              </a:extLst>
            </p:cNvPr>
            <p:cNvSpPr/>
            <p:nvPr/>
          </p:nvSpPr>
          <p:spPr>
            <a:xfrm>
              <a:off x="3448594" y="4902926"/>
              <a:ext cx="1149532" cy="1515291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216333F-5F43-4CED-84DB-AA84AE7EF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4484913"/>
              <a:ext cx="1989140" cy="2001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2556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0F1B82D5-2065-4653-A30D-290192366AB4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1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D5C246-0AD1-436B-95E2-464F3D72A23D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 flipH="1">
            <a:off x="-1" y="6525363"/>
            <a:ext cx="9144001" cy="360511"/>
          </a:xfrm>
          <a:prstGeom prst="rect">
            <a:avLst/>
          </a:prstGeom>
          <a:gradFill>
            <a:gsLst>
              <a:gs pos="0">
                <a:srgbClr val="F4A500"/>
              </a:gs>
              <a:gs pos="100000">
                <a:srgbClr val="E72E1C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marL="0" marR="0" lvl="0" indent="0" algn="ctr" defTabSz="685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-1" y="6596427"/>
            <a:ext cx="9144001" cy="288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marL="0" marR="0" lvl="0" indent="0" algn="ctr" defTabSz="685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5"/>
          <p:cNvSpPr/>
          <p:nvPr userDrawn="1"/>
        </p:nvSpPr>
        <p:spPr>
          <a:xfrm flipH="1">
            <a:off x="4248323" y="6492687"/>
            <a:ext cx="1033481" cy="112287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rgbClr val="D4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marL="0" marR="0" lvl="0" indent="0" algn="ctr" defTabSz="685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0" y="6492685"/>
            <a:ext cx="5184648" cy="392243"/>
          </a:xfrm>
          <a:prstGeom prst="rect">
            <a:avLst/>
          </a:prstGeom>
          <a:gradFill>
            <a:gsLst>
              <a:gs pos="0">
                <a:srgbClr val="E72E1C"/>
              </a:gs>
              <a:gs pos="100000">
                <a:srgbClr val="F4A5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marL="0" marR="0" lvl="0" indent="0" algn="ctr" defTabSz="685141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01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Malgun Gothic" panose="020B0503020000020004" charset="-127"/>
                <a:cs typeface="+mn-cs"/>
                <a:sym typeface="Monotype Corsiva" panose="03010101010201010101" pitchFamily="66" charset="0"/>
              </a:rPr>
              <a:t>The Needs of Patients and Customers Come First</a:t>
            </a:r>
            <a:endParaRPr kumimoji="0" lang="zh-CN" altLang="en-US" sz="13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Malgun Gothic" panose="020B0503020000020004" charset="-127"/>
              <a:cs typeface="+mn-cs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17000" y="819512"/>
            <a:ext cx="8910000" cy="0"/>
          </a:xfrm>
          <a:prstGeom prst="line">
            <a:avLst/>
          </a:prstGeom>
          <a:ln>
            <a:solidFill>
              <a:srgbClr val="831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117003" y="136522"/>
            <a:ext cx="5534340" cy="657111"/>
          </a:xfrm>
        </p:spPr>
        <p:txBody>
          <a:bodyPr>
            <a:normAutofit/>
          </a:bodyPr>
          <a:lstStyle>
            <a:lvl1pPr algn="ctr">
              <a:defRPr sz="2399" b="1">
                <a:solidFill>
                  <a:srgbClr val="EB610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2"/>
          <a:stretch>
            <a:fillRect/>
          </a:stretch>
        </p:blipFill>
        <p:spPr>
          <a:xfrm>
            <a:off x="5719949" y="184915"/>
            <a:ext cx="1298216" cy="5457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6" r="5696"/>
          <a:stretch>
            <a:fillRect/>
          </a:stretch>
        </p:blipFill>
        <p:spPr>
          <a:xfrm>
            <a:off x="7086774" y="176289"/>
            <a:ext cx="1940225" cy="5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394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82D5-2065-4653-A30D-290192366AB4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C246-0AD1-436B-95E2-464F3D72A23D}" type="slidenum">
              <a:rPr lang="zh-CN" altLang="en-US" smtClean="0"/>
              <a:pPr/>
              <a:t>‹N°›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H="1">
            <a:off x="-1" y="6525360"/>
            <a:ext cx="9144001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-1" y="6596424"/>
            <a:ext cx="9144001" cy="288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5"/>
          <p:cNvSpPr/>
          <p:nvPr/>
        </p:nvSpPr>
        <p:spPr>
          <a:xfrm>
            <a:off x="4805288" y="6492684"/>
            <a:ext cx="1033481" cy="112287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82624" y="6492682"/>
            <a:ext cx="4261377" cy="392243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 Box 18"/>
          <p:cNvSpPr>
            <a:spLocks noChangeArrowheads="1"/>
          </p:cNvSpPr>
          <p:nvPr/>
        </p:nvSpPr>
        <p:spPr bwMode="auto">
          <a:xfrm>
            <a:off x="4860032" y="6528671"/>
            <a:ext cx="3993360" cy="220255"/>
          </a:xfrm>
          <a:prstGeom prst="rect">
            <a:avLst/>
          </a:prstGeom>
          <a:noFill/>
          <a:ln>
            <a:noFill/>
          </a:ln>
        </p:spPr>
        <p:txBody>
          <a:bodyPr wrap="square" lIns="65852" tIns="32926" rIns="65852" bIns="32926">
            <a:spAutoFit/>
          </a:bodyPr>
          <a:lstStyle/>
          <a:p>
            <a:pPr marL="0" marR="0" lvl="0" indent="0" algn="r" defTabSz="685097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99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맑은 고딕"/>
                <a:cs typeface="+mn-cs"/>
                <a:sym typeface="Monotype Corsiva" panose="03010101010201010101" pitchFamily="66" charset="0"/>
              </a:rPr>
              <a:t>The Needs of  Patients and  Customers Come First</a:t>
            </a:r>
            <a:endParaRPr kumimoji="0" lang="zh-CN" altLang="en-US" sz="999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74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735A-FB1F-4B79-A40B-9C76F7F38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7FAE64-E522-4529-A5C4-9BE7DB2A4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09" indent="0" algn="ctr">
              <a:buNone/>
              <a:defRPr sz="1500"/>
            </a:lvl2pPr>
            <a:lvl3pPr marL="685617" indent="0" algn="ctr">
              <a:buNone/>
              <a:defRPr sz="1350"/>
            </a:lvl3pPr>
            <a:lvl4pPr marL="1028426" indent="0" algn="ctr">
              <a:buNone/>
              <a:defRPr sz="1200"/>
            </a:lvl4pPr>
            <a:lvl5pPr marL="1371234" indent="0" algn="ctr">
              <a:buNone/>
              <a:defRPr sz="1200"/>
            </a:lvl5pPr>
            <a:lvl6pPr marL="1714043" indent="0" algn="ctr">
              <a:buNone/>
              <a:defRPr sz="1200"/>
            </a:lvl6pPr>
            <a:lvl7pPr marL="2056851" indent="0" algn="ctr">
              <a:buNone/>
              <a:defRPr sz="1200"/>
            </a:lvl7pPr>
            <a:lvl8pPr marL="2399660" indent="0" algn="ctr">
              <a:buNone/>
              <a:defRPr sz="1200"/>
            </a:lvl8pPr>
            <a:lvl9pPr marL="2742468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7C2816-EDB9-4ACD-A38C-4222F93B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82D5-2065-4653-A30D-290192366AB4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27DA23-04D3-4F6B-B592-7E948A43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66A562-7BED-44F8-8C27-D34FC7B5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C246-0AD1-436B-95E2-464F3D72A23D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3690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B2BBC9-BBDD-4D26-ABFA-2E668DE0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2041A62-9274-42A8-A04A-223094F8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82D5-2065-4653-A30D-290192366AB4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63F33A-73F7-40C4-9F63-9E98047C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5ECB65-FACD-4A46-9A73-CF2AA76F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C246-0AD1-436B-95E2-464F3D72A23D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6529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D0C4-6948-44A4-B42B-E8991E80604B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C7E-114F-4216-8571-21E7E5147E9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" y="-297"/>
            <a:ext cx="9144793" cy="685859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5" y="0"/>
            <a:ext cx="9144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69063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2000" y="3"/>
            <a:ext cx="4572000" cy="5597239"/>
          </a:xfrm>
          <a:custGeom>
            <a:avLst/>
            <a:gdLst>
              <a:gd name="connsiteX0" fmla="*/ 722168 w 6096000"/>
              <a:gd name="connsiteY0" fmla="*/ 0 h 5597239"/>
              <a:gd name="connsiteX1" fmla="*/ 6096000 w 6096000"/>
              <a:gd name="connsiteY1" fmla="*/ 0 h 5597239"/>
              <a:gd name="connsiteX2" fmla="*/ 6096000 w 6096000"/>
              <a:gd name="connsiteY2" fmla="*/ 4376307 h 5597239"/>
              <a:gd name="connsiteX3" fmla="*/ 4875068 w 6096000"/>
              <a:gd name="connsiteY3" fmla="*/ 5597239 h 5597239"/>
              <a:gd name="connsiteX4" fmla="*/ 0 w 6096000"/>
              <a:gd name="connsiteY4" fmla="*/ 722170 h 5597239"/>
              <a:gd name="connsiteX5" fmla="*/ 0 w 6096000"/>
              <a:gd name="connsiteY5" fmla="*/ 722168 h 559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5597239">
                <a:moveTo>
                  <a:pt x="722168" y="0"/>
                </a:moveTo>
                <a:lnTo>
                  <a:pt x="6096000" y="0"/>
                </a:lnTo>
                <a:lnTo>
                  <a:pt x="6096000" y="4376307"/>
                </a:lnTo>
                <a:lnTo>
                  <a:pt x="4875068" y="5597239"/>
                </a:lnTo>
                <a:lnTo>
                  <a:pt x="0" y="722170"/>
                </a:lnTo>
                <a:lnTo>
                  <a:pt x="0" y="72216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35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799054" y="2743205"/>
            <a:ext cx="6172195" cy="4114797"/>
          </a:xfrm>
          <a:custGeom>
            <a:avLst/>
            <a:gdLst>
              <a:gd name="connsiteX0" fmla="*/ 4114797 w 8229594"/>
              <a:gd name="connsiteY0" fmla="*/ 0 h 4114797"/>
              <a:gd name="connsiteX1" fmla="*/ 8229594 w 8229594"/>
              <a:gd name="connsiteY1" fmla="*/ 4114797 h 4114797"/>
              <a:gd name="connsiteX2" fmla="*/ 0 w 8229594"/>
              <a:gd name="connsiteY2" fmla="*/ 4114797 h 411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29594" h="4114797">
                <a:moveTo>
                  <a:pt x="4114797" y="0"/>
                </a:moveTo>
                <a:lnTo>
                  <a:pt x="8229594" y="4114797"/>
                </a:lnTo>
                <a:lnTo>
                  <a:pt x="0" y="411479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3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1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547219" y="0"/>
            <a:ext cx="2049565" cy="6858000"/>
          </a:xfrm>
          <a:custGeom>
            <a:avLst/>
            <a:gdLst>
              <a:gd name="connsiteX0" fmla="*/ 0 w 2732753"/>
              <a:gd name="connsiteY0" fmla="*/ 0 h 6858000"/>
              <a:gd name="connsiteX1" fmla="*/ 2732753 w 2732753"/>
              <a:gd name="connsiteY1" fmla="*/ 0 h 6858000"/>
              <a:gd name="connsiteX2" fmla="*/ 2732753 w 2732753"/>
              <a:gd name="connsiteY2" fmla="*/ 6858000 h 6858000"/>
              <a:gd name="connsiteX3" fmla="*/ 0 w 27327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2753" h="6858000">
                <a:moveTo>
                  <a:pt x="0" y="0"/>
                </a:moveTo>
                <a:lnTo>
                  <a:pt x="2732753" y="0"/>
                </a:lnTo>
                <a:lnTo>
                  <a:pt x="2732753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3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82D5-2065-4653-A30D-290192366AB4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C246-0AD1-436B-95E2-464F3D72A23D}" type="slidenum">
              <a:rPr lang="zh-CN" altLang="en-US" smtClean="0"/>
              <a:pPr/>
              <a:t>‹N°›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H="1">
            <a:off x="-1" y="6525360"/>
            <a:ext cx="9144001" cy="360511"/>
          </a:xfrm>
          <a:prstGeom prst="rect">
            <a:avLst/>
          </a:prstGeom>
          <a:gradFill>
            <a:gsLst>
              <a:gs pos="0">
                <a:srgbClr val="F4A500"/>
              </a:gs>
              <a:gs pos="100000">
                <a:srgbClr val="E72E1C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-1" y="6596424"/>
            <a:ext cx="9144001" cy="288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5"/>
          <p:cNvSpPr/>
          <p:nvPr/>
        </p:nvSpPr>
        <p:spPr>
          <a:xfrm flipH="1">
            <a:off x="4248321" y="6492684"/>
            <a:ext cx="1033481" cy="112287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rgbClr val="D4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492682"/>
            <a:ext cx="5184648" cy="392243"/>
          </a:xfrm>
          <a:prstGeom prst="rect">
            <a:avLst/>
          </a:prstGeom>
          <a:gradFill>
            <a:gsLst>
              <a:gs pos="0">
                <a:srgbClr val="E72E1C"/>
              </a:gs>
              <a:gs pos="100000">
                <a:srgbClr val="F4A5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맑은 고딕"/>
                <a:cs typeface="+mn-cs"/>
                <a:sym typeface="Monotype Corsiva" panose="03010101010201010101" pitchFamily="66" charset="0"/>
              </a:rPr>
              <a:t>The Needs of Patients and Customers Come First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맑은 고딕"/>
              <a:cs typeface="+mn-cs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5B263322-7813-4AC8-8534-F80562ED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476" y="340922"/>
            <a:ext cx="5851049" cy="657111"/>
          </a:xfrm>
        </p:spPr>
        <p:txBody>
          <a:bodyPr>
            <a:normAutofit/>
          </a:bodyPr>
          <a:lstStyle>
            <a:lvl1pPr algn="ctr">
              <a:defRPr sz="2699" b="1">
                <a:solidFill>
                  <a:srgbClr val="EB610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09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3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825952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067" indent="0">
              <a:buNone/>
              <a:defRPr sz="1200"/>
            </a:lvl2pPr>
            <a:lvl3pPr marL="914134" indent="0">
              <a:buNone/>
              <a:defRPr sz="999"/>
            </a:lvl3pPr>
            <a:lvl4pPr marL="1371200" indent="0">
              <a:buNone/>
              <a:defRPr sz="900"/>
            </a:lvl4pPr>
            <a:lvl5pPr marL="1828267" indent="0">
              <a:buNone/>
              <a:defRPr sz="900"/>
            </a:lvl5pPr>
            <a:lvl6pPr marL="2285333" indent="0">
              <a:buNone/>
              <a:defRPr sz="900"/>
            </a:lvl6pPr>
            <a:lvl7pPr marL="2742400" indent="0">
              <a:buNone/>
              <a:defRPr sz="900"/>
            </a:lvl7pPr>
            <a:lvl8pPr marL="3199466" indent="0">
              <a:buNone/>
              <a:defRPr sz="900"/>
            </a:lvl8pPr>
            <a:lvl9pPr marL="3656533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433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229F-B605-459D-98DC-75E82F40BDD1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CFA5-A500-4CEE-8B20-3FEC1076F762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4239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155344" y="0"/>
            <a:ext cx="4988657" cy="6858000"/>
          </a:xfrm>
          <a:custGeom>
            <a:avLst/>
            <a:gdLst>
              <a:gd name="connsiteX0" fmla="*/ 2151419 w 6651543"/>
              <a:gd name="connsiteY0" fmla="*/ 0 h 6858000"/>
              <a:gd name="connsiteX1" fmla="*/ 6651543 w 6651543"/>
              <a:gd name="connsiteY1" fmla="*/ 0 h 6858000"/>
              <a:gd name="connsiteX2" fmla="*/ 6651543 w 6651543"/>
              <a:gd name="connsiteY2" fmla="*/ 6858000 h 6858000"/>
              <a:gd name="connsiteX3" fmla="*/ 4536640 w 6651543"/>
              <a:gd name="connsiteY3" fmla="*/ 6858000 h 6858000"/>
              <a:gd name="connsiteX4" fmla="*/ 0 w 6651543"/>
              <a:gd name="connsiteY4" fmla="*/ 20155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1543" h="6858000">
                <a:moveTo>
                  <a:pt x="2151419" y="0"/>
                </a:moveTo>
                <a:lnTo>
                  <a:pt x="6651543" y="0"/>
                </a:lnTo>
                <a:lnTo>
                  <a:pt x="6651543" y="6858000"/>
                </a:lnTo>
                <a:lnTo>
                  <a:pt x="4536640" y="6858000"/>
                </a:lnTo>
                <a:lnTo>
                  <a:pt x="0" y="201555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3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9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82D5-2065-4653-A30D-290192366AB4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C246-0AD1-436B-95E2-464F3D72A23D}" type="slidenum">
              <a:rPr lang="zh-CN" altLang="en-US" smtClean="0"/>
              <a:pPr/>
              <a:t>‹N°›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H="1">
            <a:off x="-1" y="6525360"/>
            <a:ext cx="9144001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-1" y="6596424"/>
            <a:ext cx="9144001" cy="288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5"/>
          <p:cNvSpPr/>
          <p:nvPr/>
        </p:nvSpPr>
        <p:spPr>
          <a:xfrm>
            <a:off x="4805288" y="6492684"/>
            <a:ext cx="1033481" cy="112287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82624" y="6492682"/>
            <a:ext cx="4261377" cy="392243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marL="0" marR="0" lvl="0" indent="0" algn="ctr" defTabSz="685097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맑은 고딕"/>
                <a:cs typeface="+mn-cs"/>
                <a:sym typeface="Monotype Corsiva" panose="03010101010201010101" pitchFamily="66" charset="0"/>
              </a:rPr>
              <a:t>The Needs of Patients and Customers Come First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맑은 고딕"/>
              <a:cs typeface="+mn-cs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043612" y="212725"/>
            <a:ext cx="7643192" cy="796908"/>
          </a:xfrm>
        </p:spPr>
        <p:txBody>
          <a:bodyPr>
            <a:normAutofit/>
          </a:bodyPr>
          <a:lstStyle>
            <a:lvl1pPr>
              <a:defRPr sz="2699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0D60584-FD95-4F72-A8BC-B059B5B1C470}"/>
              </a:ext>
            </a:extLst>
          </p:cNvPr>
          <p:cNvGrpSpPr/>
          <p:nvPr userDrawn="1"/>
        </p:nvGrpSpPr>
        <p:grpSpPr>
          <a:xfrm>
            <a:off x="166396" y="151570"/>
            <a:ext cx="685118" cy="919218"/>
            <a:chOff x="3057525" y="4484913"/>
            <a:chExt cx="1989140" cy="200161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E2CA4E3-CEA2-4AEC-9EF5-E84F5D6515FB}"/>
                </a:ext>
              </a:extLst>
            </p:cNvPr>
            <p:cNvSpPr/>
            <p:nvPr/>
          </p:nvSpPr>
          <p:spPr>
            <a:xfrm>
              <a:off x="3448594" y="4902926"/>
              <a:ext cx="1149532" cy="1515291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216333F-5F43-4CED-84DB-AA84AE7EF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4484913"/>
              <a:ext cx="1989140" cy="2001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4348" y="1142985"/>
            <a:ext cx="7715304" cy="534561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1" name="Picture 2" descr="E:\杂\设计材料收集\hospital logo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79375"/>
            <a:ext cx="6159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E:\杂\设计材料收集\jci_logo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98425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8"/>
          <p:cNvSpPr>
            <a:spLocks noChangeArrowheads="1"/>
          </p:cNvSpPr>
          <p:nvPr userDrawn="1"/>
        </p:nvSpPr>
        <p:spPr bwMode="auto">
          <a:xfrm>
            <a:off x="1941513" y="6548438"/>
            <a:ext cx="7131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600" b="1" i="1">
                <a:solidFill>
                  <a:srgbClr val="17375E"/>
                </a:solidFill>
                <a:latin typeface="Monotype Corsiva" pitchFamily="66" charset="0"/>
                <a:sym typeface="Monotype Corsiva" pitchFamily="66" charset="0"/>
              </a:rPr>
              <a:t>The Needs of The Patients and  The Customers Come First</a:t>
            </a:r>
            <a:endParaRPr lang="zh-CN" altLang="en-US" sz="1600">
              <a:solidFill>
                <a:srgbClr val="17375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1439" y="1143000"/>
            <a:ext cx="9001125" cy="528637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2"/>
          <p:cNvGrpSpPr>
            <a:grpSpLocks/>
          </p:cNvGrpSpPr>
          <p:nvPr userDrawn="1"/>
        </p:nvGrpSpPr>
        <p:grpSpPr bwMode="auto">
          <a:xfrm>
            <a:off x="1785918" y="142852"/>
            <a:ext cx="6357938" cy="400110"/>
            <a:chOff x="1857356" y="252394"/>
            <a:chExt cx="6357982" cy="40017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857356" y="466740"/>
              <a:ext cx="1079507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7"/>
            <p:cNvSpPr txBox="1">
              <a:spLocks noChangeArrowheads="1"/>
            </p:cNvSpPr>
            <p:nvPr/>
          </p:nvSpPr>
          <p:spPr bwMode="auto">
            <a:xfrm>
              <a:off x="2857488" y="252394"/>
              <a:ext cx="4357718" cy="40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000" b="1" dirty="0">
                <a:latin typeface="黑体" pitchFamily="2" charset="-122"/>
                <a:ea typeface="黑体" pitchFamily="2" charset="-122"/>
                <a:cs typeface="书体坊赵九江钢笔行书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7135831" y="466740"/>
              <a:ext cx="1079507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0" r:id="rId1"/>
    <p:sldLayoutId id="2147485901" r:id="rId2"/>
    <p:sldLayoutId id="2147485902" r:id="rId3"/>
    <p:sldLayoutId id="2147485903" r:id="rId4"/>
    <p:sldLayoutId id="2147485904" r:id="rId5"/>
    <p:sldLayoutId id="2147485905" r:id="rId6"/>
    <p:sldLayoutId id="2147485906" r:id="rId7"/>
    <p:sldLayoutId id="2147485907" r:id="rId8"/>
    <p:sldLayoutId id="2147485908" r:id="rId9"/>
    <p:sldLayoutId id="2147485909" r:id="rId10"/>
    <p:sldLayoutId id="2147485910" r:id="rId11"/>
    <p:sldLayoutId id="2147485911" r:id="rId12"/>
    <p:sldLayoutId id="2147485912" r:id="rId13"/>
    <p:sldLayoutId id="214748592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黑体" pitchFamily="2" charset="-122"/>
          <a:ea typeface="黑体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D3F81-17EE-4CFA-B498-47C263C31C56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FB29-C9CE-478B-AA5B-215F3119E9DA}" type="slidenum">
              <a:rPr lang="zh-CN" altLang="en-US" smtClean="0"/>
              <a:pPr/>
              <a:t>‹N°›</a:t>
            </a:fld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4348" y="1142985"/>
            <a:ext cx="7715304" cy="534561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1" name="Picture 2" descr="E:\杂\设计材料收集\hospital logo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79375"/>
            <a:ext cx="6159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E:\杂\设计材料收集\jci_logo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98425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8"/>
          <p:cNvSpPr>
            <a:spLocks noChangeArrowheads="1"/>
          </p:cNvSpPr>
          <p:nvPr userDrawn="1"/>
        </p:nvSpPr>
        <p:spPr bwMode="auto">
          <a:xfrm>
            <a:off x="1941513" y="6548438"/>
            <a:ext cx="7131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600" b="1" i="1">
                <a:solidFill>
                  <a:srgbClr val="17375E"/>
                </a:solidFill>
                <a:latin typeface="Monotype Corsiva" pitchFamily="66" charset="0"/>
                <a:sym typeface="Monotype Corsiva" pitchFamily="66" charset="0"/>
              </a:rPr>
              <a:t>The Needs of The Patients and  The Customers Come First</a:t>
            </a:r>
            <a:endParaRPr lang="zh-CN" altLang="en-US" sz="1600">
              <a:solidFill>
                <a:srgbClr val="17375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1439" y="1143000"/>
            <a:ext cx="9001125" cy="528637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5" r:id="rId1"/>
    <p:sldLayoutId id="2147485916" r:id="rId2"/>
    <p:sldLayoutId id="2147485917" r:id="rId3"/>
    <p:sldLayoutId id="2147485918" r:id="rId4"/>
    <p:sldLayoutId id="2147485919" r:id="rId5"/>
    <p:sldLayoutId id="2147485920" r:id="rId6"/>
    <p:sldLayoutId id="2147485921" r:id="rId7"/>
    <p:sldLayoutId id="2147485922" r:id="rId8"/>
    <p:sldLayoutId id="2147485923" r:id="rId9"/>
    <p:sldLayoutId id="2147485924" r:id="rId10"/>
    <p:sldLayoutId id="2147485925" r:id="rId11"/>
    <p:sldLayoutId id="2147485926" r:id="rId12"/>
    <p:sldLayoutId id="2147485927" r:id="rId13"/>
    <p:sldLayoutId id="214748592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黑体" pitchFamily="2" charset="-122"/>
          <a:ea typeface="黑体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E6B23569-C704-4918-ABC5-4248C634834E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4348" y="1142985"/>
            <a:ext cx="7715304" cy="534561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8" name="矩形 7"/>
          <p:cNvSpPr/>
          <p:nvPr userDrawn="1"/>
        </p:nvSpPr>
        <p:spPr>
          <a:xfrm>
            <a:off x="71439" y="1143000"/>
            <a:ext cx="9001125" cy="528637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32" name="Picture 2" descr="E:\杂\设计材料收集\hospital 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79375"/>
            <a:ext cx="6159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 descr="E:\杂\设计材料收集\jci_logo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98425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8"/>
          <p:cNvSpPr>
            <a:spLocks noChangeArrowheads="1"/>
          </p:cNvSpPr>
          <p:nvPr userDrawn="1"/>
        </p:nvSpPr>
        <p:spPr bwMode="auto">
          <a:xfrm>
            <a:off x="1941513" y="6548438"/>
            <a:ext cx="7131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600" b="1" i="1">
                <a:solidFill>
                  <a:srgbClr val="17375E"/>
                </a:solidFill>
                <a:latin typeface="Monotype Corsiva" pitchFamily="66" charset="0"/>
                <a:sym typeface="Monotype Corsiva" pitchFamily="66" charset="0"/>
              </a:rPr>
              <a:t>The Needs of The Patients and  The Customers Come First</a:t>
            </a:r>
            <a:endParaRPr lang="zh-CN" altLang="en-US" sz="1600">
              <a:solidFill>
                <a:srgbClr val="17375E"/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0" y="763588"/>
            <a:ext cx="9144000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8" r:id="rId1"/>
    <p:sldLayoutId id="2147485889" r:id="rId2"/>
    <p:sldLayoutId id="2147485890" r:id="rId3"/>
    <p:sldLayoutId id="2147485891" r:id="rId4"/>
    <p:sldLayoutId id="2147485892" r:id="rId5"/>
    <p:sldLayoutId id="2147485893" r:id="rId6"/>
    <p:sldLayoutId id="2147485894" r:id="rId7"/>
    <p:sldLayoutId id="2147485895" r:id="rId8"/>
    <p:sldLayoutId id="2147485896" r:id="rId9"/>
    <p:sldLayoutId id="2147485897" r:id="rId10"/>
    <p:sldLayoutId id="21474858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D3F81-17EE-4CFA-B498-47C263C31C5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FB29-C9CE-478B-AA5B-215F3119E9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4348" y="1142984"/>
            <a:ext cx="7715304" cy="534561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1" name="Picture 2" descr="E:\杂\设计材料收集\hospital log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79375"/>
            <a:ext cx="6159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E:\杂\设计材料收集\jci_logo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98425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8"/>
          <p:cNvSpPr>
            <a:spLocks noChangeArrowheads="1"/>
          </p:cNvSpPr>
          <p:nvPr userDrawn="1"/>
        </p:nvSpPr>
        <p:spPr bwMode="auto">
          <a:xfrm>
            <a:off x="1941513" y="6548438"/>
            <a:ext cx="713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600" b="1" i="1">
                <a:solidFill>
                  <a:srgbClr val="17375E"/>
                </a:solidFill>
                <a:latin typeface="Monotype Corsiva" pitchFamily="66" charset="0"/>
                <a:sym typeface="Monotype Corsiva" pitchFamily="66" charset="0"/>
              </a:rPr>
              <a:t>The Needs of The Patients and  The Customers Come First</a:t>
            </a:r>
            <a:endParaRPr lang="zh-CN" altLang="en-US" sz="1600">
              <a:solidFill>
                <a:srgbClr val="17375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1438" y="1143000"/>
            <a:ext cx="9001125" cy="528637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2"/>
          <p:cNvGrpSpPr>
            <a:grpSpLocks/>
          </p:cNvGrpSpPr>
          <p:nvPr userDrawn="1"/>
        </p:nvGrpSpPr>
        <p:grpSpPr bwMode="auto">
          <a:xfrm>
            <a:off x="1785918" y="142852"/>
            <a:ext cx="6357938" cy="400050"/>
            <a:chOff x="1857356" y="252394"/>
            <a:chExt cx="6357982" cy="40011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857356" y="466740"/>
              <a:ext cx="1079507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7"/>
            <p:cNvSpPr txBox="1">
              <a:spLocks noChangeArrowheads="1"/>
            </p:cNvSpPr>
            <p:nvPr/>
          </p:nvSpPr>
          <p:spPr bwMode="auto">
            <a:xfrm>
              <a:off x="2857488" y="252394"/>
              <a:ext cx="43577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000" b="1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  <a:cs typeface="书体坊赵九江钢笔行书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7135831" y="466740"/>
              <a:ext cx="1079507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653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1" r:id="rId1"/>
    <p:sldLayoutId id="2147485932" r:id="rId2"/>
    <p:sldLayoutId id="2147485933" r:id="rId3"/>
    <p:sldLayoutId id="2147485934" r:id="rId4"/>
    <p:sldLayoutId id="2147485935" r:id="rId5"/>
    <p:sldLayoutId id="2147485936" r:id="rId6"/>
    <p:sldLayoutId id="2147485937" r:id="rId7"/>
    <p:sldLayoutId id="2147485938" r:id="rId8"/>
    <p:sldLayoutId id="2147485939" r:id="rId9"/>
    <p:sldLayoutId id="2147485940" r:id="rId10"/>
    <p:sldLayoutId id="2147485941" r:id="rId11"/>
    <p:sldLayoutId id="2147485942" r:id="rId12"/>
    <p:sldLayoutId id="214748594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黑体" pitchFamily="2" charset="-122"/>
          <a:ea typeface="黑体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‹N°›</a:t>
            </a:fld>
            <a:endParaRPr lang="zh-CN" altLang="en-US"/>
          </a:p>
        </p:txBody>
      </p:sp>
      <p:pic>
        <p:nvPicPr>
          <p:cNvPr id="8" name="图片 7" descr="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44246" y="38592"/>
            <a:ext cx="1080000" cy="1086152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03331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58" r:id="rId1"/>
    <p:sldLayoutId id="2147485959" r:id="rId2"/>
    <p:sldLayoutId id="2147485960" r:id="rId3"/>
    <p:sldLayoutId id="2147485961" r:id="rId4"/>
    <p:sldLayoutId id="2147485962" r:id="rId5"/>
    <p:sldLayoutId id="2147485963" r:id="rId6"/>
    <p:sldLayoutId id="2147485964" r:id="rId7"/>
    <p:sldLayoutId id="2147485965" r:id="rId8"/>
    <p:sldLayoutId id="2147485966" r:id="rId9"/>
    <p:sldLayoutId id="2147485967" r:id="rId10"/>
    <p:sldLayoutId id="21474859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0D395F3A-E090-4554-9332-5C98CDEEAC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5977DAB-4115-4C56-9A17-7542C22E4D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8F6665-AF4B-437E-B89E-CC10B1BFD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03B1936-6A25-4009-9045-8FA263051717}" type="datetimeFigureOut">
              <a:rPr lang="zh-CN" altLang="en-US"/>
              <a:pPr/>
              <a:t>2020/7/19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8DBA4-2FD0-4890-936D-683BA7E33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D3CC5F-5B39-453B-BA89-9FC5A89A8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A55B3A9C-628B-4211-9978-F9F68C69A761}" type="slidenum">
              <a:rPr lang="zh-CN" altLang="en-US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28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1" r:id="rId1"/>
    <p:sldLayoutId id="2147485972" r:id="rId2"/>
    <p:sldLayoutId id="2147485973" r:id="rId3"/>
    <p:sldLayoutId id="2147485974" r:id="rId4"/>
    <p:sldLayoutId id="2147485975" r:id="rId5"/>
    <p:sldLayoutId id="2147485976" r:id="rId6"/>
    <p:sldLayoutId id="2147485978" r:id="rId7"/>
  </p:sldLayoutIdLst>
  <p:txStyles>
    <p:titleStyle>
      <a:lvl1pPr algn="ctr" defTabSz="68461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微软雅黑" panose="020B0503020204020204" pitchFamily="34" charset="-122"/>
          <a:cs typeface="微软雅黑" panose="020B0503020204020204" pitchFamily="34" charset="-122"/>
        </a:defRPr>
      </a:lvl1pPr>
      <a:lvl2pPr algn="ctr" defTabSz="6846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anose="020B0503020204020204" pitchFamily="34" charset="-122"/>
          <a:cs typeface="微软雅黑" panose="020B0503020204020204" pitchFamily="34" charset="-122"/>
        </a:defRPr>
      </a:lvl2pPr>
      <a:lvl3pPr algn="ctr" defTabSz="6846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anose="020B0503020204020204" pitchFamily="34" charset="-122"/>
          <a:cs typeface="微软雅黑" panose="020B0503020204020204" pitchFamily="34" charset="-122"/>
        </a:defRPr>
      </a:lvl3pPr>
      <a:lvl4pPr algn="ctr" defTabSz="6846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anose="020B0503020204020204" pitchFamily="34" charset="-122"/>
          <a:cs typeface="微软雅黑" panose="020B0503020204020204" pitchFamily="34" charset="-122"/>
        </a:defRPr>
      </a:lvl4pPr>
      <a:lvl5pPr algn="ctr" defTabSz="6846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anose="020B0503020204020204" pitchFamily="34" charset="-122"/>
          <a:cs typeface="微软雅黑" panose="020B0503020204020204" pitchFamily="34" charset="-122"/>
        </a:defRPr>
      </a:lvl5pPr>
      <a:lvl6pPr marL="342900"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icrosoft YaHei" pitchFamily="34" charset="-122"/>
        </a:defRPr>
      </a:lvl6pPr>
      <a:lvl7pPr marL="685800"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icrosoft YaHei" pitchFamily="34" charset="-122"/>
        </a:defRPr>
      </a:lvl7pPr>
      <a:lvl8pPr marL="1028700"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icrosoft YaHei" pitchFamily="34" charset="-122"/>
        </a:defRPr>
      </a:lvl8pPr>
      <a:lvl9pPr marL="1371600"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icrosoft YaHei" pitchFamily="34" charset="-122"/>
        </a:defRPr>
      </a:lvl9pPr>
    </p:titleStyle>
    <p:bodyStyle>
      <a:lvl1pPr marL="255985" indent="-255985" algn="l" defTabSz="684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1pPr>
      <a:lvl2pPr marL="556022" indent="-213122" algn="l" defTabSz="684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2pPr>
      <a:lvl3pPr marL="856060" indent="-170260" algn="l" defTabSz="684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3pPr>
      <a:lvl4pPr marL="1198960" indent="-170260" algn="l" defTabSz="684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4pPr>
      <a:lvl5pPr marL="1541860" indent="-170260" algn="l" defTabSz="684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5pPr>
      <a:lvl6pPr marL="1885400" indent="-171400" algn="l" defTabSz="68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99" indent="-171400" algn="l" defTabSz="68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99" indent="-171400" algn="l" defTabSz="68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00" indent="-171400" algn="l" defTabSz="68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0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00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00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9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01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99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00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00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2F18830-3684-417D-9D20-7AA40EB10A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FA26B3AB-B3B9-4F21-98E3-5F6B38C6B9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1A9435-6026-49B4-9060-AF925452A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3E90FC33-5912-4C34-BB21-F607AEB21E11}" type="datetimeFigureOut">
              <a:rPr lang="zh-CN" altLang="en-US"/>
              <a:pPr/>
              <a:t>2020/7/19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E5A98D-D765-4759-9E78-2120E80C5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BB545-1EFC-495D-9F4C-DC4F2C341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CE6CBE65-ECD8-44CA-B210-8A7409829629}" type="slidenum">
              <a:rPr lang="zh-CN" altLang="en-US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80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0" r:id="rId1"/>
    <p:sldLayoutId id="2147485981" r:id="rId2"/>
    <p:sldLayoutId id="2147485983" r:id="rId3"/>
    <p:sldLayoutId id="2147485984" r:id="rId4"/>
    <p:sldLayoutId id="2147485986" r:id="rId5"/>
    <p:sldLayoutId id="2147485987" r:id="rId6"/>
  </p:sldLayoutIdLst>
  <p:txStyles>
    <p:titleStyle>
      <a:lvl1pPr algn="ctr" defTabSz="68461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微软雅黑" panose="020B0503020204020204" pitchFamily="34" charset="-122"/>
          <a:cs typeface="微软雅黑" panose="020B0503020204020204" pitchFamily="34" charset="-122"/>
        </a:defRPr>
      </a:lvl1pPr>
      <a:lvl2pPr algn="ctr" defTabSz="6846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anose="020B0503020204020204" pitchFamily="34" charset="-122"/>
          <a:cs typeface="微软雅黑" panose="020B0503020204020204" pitchFamily="34" charset="-122"/>
        </a:defRPr>
      </a:lvl2pPr>
      <a:lvl3pPr algn="ctr" defTabSz="6846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anose="020B0503020204020204" pitchFamily="34" charset="-122"/>
          <a:cs typeface="微软雅黑" panose="020B0503020204020204" pitchFamily="34" charset="-122"/>
        </a:defRPr>
      </a:lvl3pPr>
      <a:lvl4pPr algn="ctr" defTabSz="6846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anose="020B0503020204020204" pitchFamily="34" charset="-122"/>
          <a:cs typeface="微软雅黑" panose="020B0503020204020204" pitchFamily="34" charset="-122"/>
        </a:defRPr>
      </a:lvl4pPr>
      <a:lvl5pPr algn="ctr" defTabSz="6846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anose="020B0503020204020204" pitchFamily="34" charset="-122"/>
          <a:cs typeface="微软雅黑" panose="020B0503020204020204" pitchFamily="34" charset="-122"/>
        </a:defRPr>
      </a:lvl5pPr>
      <a:lvl6pPr marL="342900"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icrosoft YaHei" pitchFamily="34" charset="-122"/>
        </a:defRPr>
      </a:lvl6pPr>
      <a:lvl7pPr marL="685800"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icrosoft YaHei" pitchFamily="34" charset="-122"/>
        </a:defRPr>
      </a:lvl7pPr>
      <a:lvl8pPr marL="1028700"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icrosoft YaHei" pitchFamily="34" charset="-122"/>
        </a:defRPr>
      </a:lvl8pPr>
      <a:lvl9pPr marL="1371600"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icrosoft YaHei" pitchFamily="34" charset="-122"/>
        </a:defRPr>
      </a:lvl9pPr>
    </p:titleStyle>
    <p:bodyStyle>
      <a:lvl1pPr marL="255985" indent="-255985" algn="l" defTabSz="684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1pPr>
      <a:lvl2pPr marL="556022" indent="-213122" algn="l" defTabSz="684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2pPr>
      <a:lvl3pPr marL="856060" indent="-170260" algn="l" defTabSz="684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3pPr>
      <a:lvl4pPr marL="1198960" indent="-170260" algn="l" defTabSz="684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4pPr>
      <a:lvl5pPr marL="1541860" indent="-170260" algn="l" defTabSz="6846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5pPr>
      <a:lvl6pPr marL="1885400" indent="-171400" algn="l" defTabSz="68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99" indent="-171400" algn="l" defTabSz="68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99" indent="-171400" algn="l" defTabSz="68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00" indent="-171400" algn="l" defTabSz="68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0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00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00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9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01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99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00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00" algn="l" defTabSz="6856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68562" tIns="34281" rIns="68562" bIns="3428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3" y="6356358"/>
            <a:ext cx="2133600" cy="365125"/>
          </a:xfrm>
          <a:prstGeom prst="rect">
            <a:avLst/>
          </a:prstGeom>
        </p:spPr>
        <p:txBody>
          <a:bodyPr vert="horz" lIns="68562" tIns="34281" rIns="68562" bIns="3428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82D5-2065-4653-A30D-290192366AB4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68562" tIns="34281" rIns="68562" bIns="3428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68562" tIns="34281" rIns="68562" bIns="3428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5C246-0AD1-436B-95E2-464F3D72A23D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11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6" r:id="rId1"/>
    <p:sldLayoutId id="2147486017" r:id="rId2"/>
    <p:sldLayoutId id="2147486018" r:id="rId3"/>
    <p:sldLayoutId id="2147486019" r:id="rId4"/>
    <p:sldLayoutId id="2147486020" r:id="rId5"/>
    <p:sldLayoutId id="2147486021" r:id="rId6"/>
    <p:sldLayoutId id="2147486023" r:id="rId7"/>
    <p:sldLayoutId id="2147486024" r:id="rId8"/>
    <p:sldLayoutId id="2147486025" r:id="rId9"/>
    <p:sldLayoutId id="2147486026" r:id="rId10"/>
    <p:sldLayoutId id="2147486027" r:id="rId11"/>
    <p:sldLayoutId id="2147486028" r:id="rId12"/>
  </p:sldLayoutIdLst>
  <p:txStyles>
    <p:titleStyle>
      <a:lvl1pPr algn="ctr" defTabSz="685417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31" indent="-257031" algn="l" defTabSz="685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6901" indent="-214192" algn="l" defTabSz="68541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6771" indent="-171354" algn="l" defTabSz="685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80" indent="-171354" algn="l" defTabSz="685417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89" indent="-171354" algn="l" defTabSz="685417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897" indent="-171354" algn="l" defTabSz="685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05" indent="-171354" algn="l" defTabSz="685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13" indent="-171354" algn="l" defTabSz="685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023" indent="-171354" algn="l" defTabSz="685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1pPr>
      <a:lvl2pPr marL="342709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2pPr>
      <a:lvl3pPr marL="685417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26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33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43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6pPr>
      <a:lvl7pPr marL="2056251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7pPr>
      <a:lvl8pPr marL="2398960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8pPr>
      <a:lvl9pPr marL="2741668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68562" tIns="34281" rIns="68562" bIns="3428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68562" tIns="34281" rIns="68562" bIns="3428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3" y="6356358"/>
            <a:ext cx="2133600" cy="365125"/>
          </a:xfrm>
          <a:prstGeom prst="rect">
            <a:avLst/>
          </a:prstGeom>
        </p:spPr>
        <p:txBody>
          <a:bodyPr vert="horz" lIns="68562" tIns="34281" rIns="68562" bIns="3428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82D5-2065-4653-A30D-290192366AB4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68562" tIns="34281" rIns="68562" bIns="3428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68562" tIns="34281" rIns="68562" bIns="3428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5C246-0AD1-436B-95E2-464F3D72A23D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5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30" r:id="rId1"/>
    <p:sldLayoutId id="2147486031" r:id="rId2"/>
    <p:sldLayoutId id="2147486032" r:id="rId3"/>
    <p:sldLayoutId id="2147486033" r:id="rId4"/>
    <p:sldLayoutId id="2147486034" r:id="rId5"/>
    <p:sldLayoutId id="2147486035" r:id="rId6"/>
    <p:sldLayoutId id="2147486037" r:id="rId7"/>
    <p:sldLayoutId id="2147486038" r:id="rId8"/>
    <p:sldLayoutId id="2147486039" r:id="rId9"/>
    <p:sldLayoutId id="2147486040" r:id="rId10"/>
    <p:sldLayoutId id="2147486041" r:id="rId11"/>
    <p:sldLayoutId id="2147486042" r:id="rId12"/>
  </p:sldLayoutIdLst>
  <p:txStyles>
    <p:titleStyle>
      <a:lvl1pPr algn="ctr" defTabSz="685417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31" indent="-257031" algn="l" defTabSz="685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6901" indent="-214192" algn="l" defTabSz="68541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6771" indent="-171354" algn="l" defTabSz="685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80" indent="-171354" algn="l" defTabSz="685417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89" indent="-171354" algn="l" defTabSz="685417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897" indent="-171354" algn="l" defTabSz="685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05" indent="-171354" algn="l" defTabSz="685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13" indent="-171354" algn="l" defTabSz="685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023" indent="-171354" algn="l" defTabSz="685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1pPr>
      <a:lvl2pPr marL="342709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2pPr>
      <a:lvl3pPr marL="685417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26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33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43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6pPr>
      <a:lvl7pPr marL="2056251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7pPr>
      <a:lvl8pPr marL="2398960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8pPr>
      <a:lvl9pPr marL="2741668" algn="l" defTabSz="685417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notesSlide" Target="../notesSlides/notesSlide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5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ctrTitle"/>
          </p:nvPr>
        </p:nvSpPr>
        <p:spPr bwMode="auto">
          <a:xfrm>
            <a:off x="-12328" y="1461824"/>
            <a:ext cx="9072562" cy="28643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fr-FR" altLang="zh-CN" sz="18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/>
            </a:r>
            <a:br>
              <a:rPr lang="fr-FR" altLang="zh-CN" sz="18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</a:br>
            <a:r>
              <a:rPr lang="fr-FR" altLang="zh-CN" sz="18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Réflexion </a:t>
            </a:r>
            <a:r>
              <a:rPr lang="fr-FR" altLang="zh-CN" sz="1800" b="1" dirty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et exploration de l'évaluation de l'innovation médicale </a:t>
            </a:r>
            <a:r>
              <a:rPr lang="fr-FR" altLang="zh-CN" sz="18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/>
            </a:r>
            <a:br>
              <a:rPr lang="fr-FR" altLang="zh-CN" sz="18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</a:br>
            <a:r>
              <a:rPr lang="fr-FR" altLang="zh-CN" sz="18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dans </a:t>
            </a:r>
            <a:r>
              <a:rPr lang="fr-FR" altLang="zh-CN" sz="1800" b="1" dirty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un hôpital de </a:t>
            </a:r>
            <a:r>
              <a:rPr lang="fr-FR" altLang="zh-CN" sz="18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recherche</a:t>
            </a:r>
            <a:r>
              <a:rPr lang="en-US" altLang="zh-CN" sz="1400" b="1" dirty="0" smtClean="0">
                <a:solidFill>
                  <a:schemeClr val="accent1">
                    <a:lumMod val="50000"/>
                  </a:schemeClr>
                </a:solidFill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1400" b="1" dirty="0" smtClean="0">
                <a:solidFill>
                  <a:schemeClr val="accent1">
                    <a:lumMod val="50000"/>
                  </a:schemeClr>
                </a:solidFill>
                <a:latin typeface="隶书" pitchFamily="49" charset="-122"/>
                <a:ea typeface="隶书" pitchFamily="49" charset="-122"/>
              </a:rPr>
            </a:br>
            <a:r>
              <a:rPr lang="fr-FR" altLang="zh-CN" sz="1200" b="1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/>
            </a:r>
            <a:br>
              <a:rPr lang="fr-FR" altLang="zh-CN" sz="1200" b="1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</a:br>
            <a:r>
              <a:rPr lang="fr-FR" altLang="zh-CN" sz="1200" b="1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Deuxième </a:t>
            </a:r>
            <a:r>
              <a:rPr lang="fr-FR" altLang="zh-CN" sz="1200" b="1" dirty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hôpital affilié de l'école de médecine de l'Université du Zhejiang</a:t>
            </a:r>
            <a:endParaRPr lang="en-US" sz="1200" b="1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315" name="AutoShape 6" descr="data:image/jpeg;base64,/9j/4AAQSkZJRgABAQAAAQABAAD/2wCEAAkGBwgHBgkIBwgKCgkLDRYPDQwMDRsUFRAWIB0iIiAdHx8kKDQsJCYxJx8fLT0tMTU3Ojo6Iys/RD84QzQ5OjcBCgoKDQwNGg8PGjclHyU3Nzc3Nzc3Nzc3Nzc3Nzc3Nzc3Nzc3Nzc3Nzc3Nzc3Nzc3Nzc3Nzc3Nzc3Nzc3Nzc3N//AABEIAJcAlwMBEQACEQEDEQH/xAAbAAACAwEBAQAAAAAAAAAAAAAEBQIDBgEAB//EAE0QAAEDAwICBgUGBwwLAAAAAAECAwQABRESIQYxEyJBUWGRBxQycYEjQoKhsdEVF2KSorPBJjRDRFJUY2RydJPhFiQzNkVTg4TC0/D/xAAaAQACAwEBAAAAAAAAAAAAAAACAwABBAUG/8QANREAAgIBAgQCBwcFAQEAAAAAAAECAxEEEhMhMUEFURQzYXGBkaEVIiMyQlLwNLHB0eEkU//aAAwDAQACEQMRAD8AzZPVNemPJFTbpSfDuoS2EAhY8KsBkVJwdqsE5k1CiQVUKwTCqsHBJOVGrKwXoRp99VkvB5bunYVCmeaVkmo2UFN0OQsFudqhMFdEUdTzqEPKG1URAzyQRURYGoYNWEuZaj2R7qoIFUOqagwF7TVBEkqwedQFoIQ7nY+dWC0TKQRtUBIaSKhCxCO+rIEtgCqZWCyqyTAK8euasHBOOdzUIkGINCFgmTgVCmV6t6MAklW9QhInIqiFLlTBYIsZNEQmjkKoNAyx1TUCTBCN6EYd01ETJNIGRlQSCcZPZ41beERc3gfvcLy2+H13yLLjS4KDgqa152VpOykjkayx1cXPY00zXPRNV8RPIlDmRvWow9Bzw7w9cOIjJ9SWy23HA1uOkgZPYMA92azX6mNWMmvT6SV2WgLQ20/0bMpqUjSD0jQUE+7rAGmwk5LLWDPbBQlhPIxs1qk3i4CFD09L0alkq5ADv8wPjS7blWssKmiV0tsReG0uP9G+6iMN9SnEqISR2HAJo3N7cpZAVeZ7W8Di4cNvWiEzMk3CGtmQnLBa1q6XbOx0486RXqlOW1Jmm3Q8KO9yRRaICrpMREakNNPrPyYcCjr2JPIHGAMnNMtt4azgTRTxXtzhk/UXH5iIVueauD6s7RtWBjxUAMePKqVyUd0lhFvTNy2QeX7P+nV2+E04WpV9htuA4IabcdSD/aAx5Zq1fJ84weC/Ra1ylYs/EnMssqLBFwZcZmwDt6zGVqSn+0OYqV6mMpbZcmVbo5wjvjzXs/yLgc1qMTIOHarKyDK51Gi8lieQoRiKVDarB7gpTQ4GpngKmCZPEdU5qMmTd8IXduBbrFbp2FW66etxnkq5ZKxpPmSPpVyNRBuyUo9Vg72nsSripdHkyV9tTtlvMm2OBSi0vDRxu4g+yfeR9ddCm1Tr3HL1FDhY4m74JX+D7+5w+yU6YtreemFJ9qSpTWofRGE+dczUZmuI+75e46+nxD8NdlzPnNvIS2gntFdddDz1n5zVw7k5wxb4Utn99zn0vrT2+rIONP0znyFYLY8aTXZf3OlRL0eEX3f9iXH9uaYu6Z8XCodzb9YbUOWTjV9oPxo9HPMdr6oX4hVtnvj0kWcIym7nBf4Uua8NP5XBdV/AujJ0+4/eO2h1EHXPix+IzSWq6Don8Ch1p7h6A5FeARd5qSlzSd47IPLPevH5tXF8eWf0r+4Eo+jQa/U/ov8AodbGRb/R5drhH6smS8mOVjmlvUkEeGdSvPwFBZ97UKD7Dqls0kprqzMIaRo9kV0lE4zk8mo9Gbp/Dsq2OdeJMjKK2juMjt8iRWDXQSiprqdbwybk3B9GZxxsMSpEcHIZdW2D36SR+yt1UnKCZy74KNjiuxWqmicFShULwdGwFUMRUrmapAdwYjeqGHgM1ZDugkHbc1TIub5Di7wZI4Ssaiw8nQ5JKiUEaeuN/DlWGMou6az5HVmpRog8dDTuT4F04fgcVzCk3O0AsLbUkfLPAfJ58NRC/wA6s2yUJupdGauJCypXPrEA9FjUlziO4SnUOr6WA8VOlJwpZcQTv386PWYUEkJ0Dk5yk/IzvDtll3O4xrf0DrYUodMooI6NHNR8s48a1WXxhBtMx16aVluGuQ5uN+lyJ7/RQ4aI6D0cdL8FtSktJ2SMqTnl9tIr08XHLf1H26qSm0kuXmuw5h+s8VcFzIjrAE23LDsXo2Q2hSMeykAAcgoYHhSeVFyfmP56nTuLXNdDMWJh1y+W5KWnCpMtoqGk5SNYO/dW2+S4b5nN00JK1LHdDfjlpaOMbk4ptYQst6VFJwfkkjY/A0vRtcJIf4inxmwrhOVFm2q48L3B5LPrZ1xXFHbXsce8FIPjvStTBwmrUO0dkbKnRLlnoZ+Xbbjbn1RpkJ9txJxs2SlXiCNiK3V3wkspnOs0lsJYaY5sC1cMpkXq4NlqQtktQIyxhbijzWU8wkYG55+VZdQ+PJVx+Jt0v/lg7J9X0RnWUqIKlqKlKJJUeZJrdBYWDmWS3SbJKFGBgrPOoQ92VAitQ3VQop9QVScmrLyTbRkgVCmwpuOtS0pZCy5nqhAJVnwxvQSkkuYUIyzyGDsLiRTaxIRe1MqGF9IHilQ8c7YrOnQnlY+htl6U1h5x8Re3BkOhTDLchwBQWtpCVEZG2Ske8jPjTXKC+8xKVj+6s/UI6G7xmAA7co0dPIanG0AnyFBiqb7NjFO6uPdL4nm3LqtzDVwnrcXgYTIcKlY9xyat1145pFRutb5NhCItwdUtyWzOcUBlTr6Fk4HeT2VSlBLCaJKFsnmSf1CENXXo0+rSLkGR7PQrc0fDG1Llw888ZGQdqX3c4+JQj1tKluNT5KXXPbWl9QUv3nO/xo9kWsYF75xbeXksSxcpLYC3J0poHbUpbgB+sZqJwrfZP5Fy4tqzzfzKHbc8+paUx3lFGywlokpPiMbUbsj3YlV2Z5LoEpcvkRlKPwhdI7XJIU64kfDJ+ylKFUnyS+g92XwXNtfMEREekyFYD8qQeeApxR+003dCteQpqyx92/mEu2ucwjU9b5raB85cZaQPMVavg+jRT01i6xfyYKW6YmLccA7qcKxRoBkasoiU7qpZGD43q0UWMIW48202MuOKCEjvJOBQzajFth1x3ySRsuIs8OdBY7SpTTxZS7Mlo2cdJJwnUNwnY7eI8c86nN73z+B1tRjTRVUOvd9zPZlNLDjUt9Lo3C0uqBB9+a2OuPkYVbJPk38wm4XOTNvLM/W426S0hRSrBJTpB5d5BPxpPCUKnH3mh3uy5SXsHHpGddXxWtouL6NMdvCNW3zuyl6JLZkd4lJ8THsRmnNSU6kEpUORBwRW2XNHNg8M1XE0mQrhDhcl5zK2uv1z1+oOffXOoiuNPkdfVTfo9fPr/oo4Yuki1fhGWzqcSzGC+hUo6T10527Dgnei1Ne5pAaO1xUn5IKv9vjyIqL/AGbKoL+7zeN2F+I7Bnn3e41WntcXw5k1dEZR4tfQX2J95py5Bp5xKTbnjhKiAD1d/fTb0nt96E6aTW5L9r/wV8MuPN8R2wh1wFcga+set2b99TUJcJk0knx1zC7tHfu/HUm3h9fysnSkk50JCckj3AGl1yVdO4bdW7dS4Z7/AOCHEU1TM920WoqiwYqtBDRIU8vtUsj2v8vItPDet8ubYOps4b4cOSQthS5cCYzJZkPp6NYUQlw9YA7gjxrROmMo4wZq75Qknkg+4p+S++rm66pzfxJP7abWtsVETZLdJy82BP8AtmnIQyk1Cjh7aAtg/bVoEuhv+qzY8kgkMupcIHaAc0u6O6DQ2iWyxS8jc8eRtd0jXlghyFLYSkOp3AUM438QR5Gufo5pJwfVHW8QrbasXRmWkqCBkHtroJnJkBpdK5LAB/hU/aKq1fdYenf4kfejR+kpZTxi5g/xdv8AbWXQ+rN3ifrfgZ10PGGqRpPQ9J0Wv8rGceVa5Sjnac+MJY3djTcUr08G8KEH+B/8RWHT+vmdXWf01f8AOwtsTqlw71vnTDH6xNOv/NH3/wCDNpfyT9wZw9eHLLJ1KR00B8aZLBGQod4HePrG1LupU1y6jdNqNksPoM5dkNtduM+3rL9ok2t9TLgOdB6p0n68f5UhWuSUZdco0S06hunH8rixFwysniS0jOf9ZTWvU+rZg0b/AB4+8afhBu3elB6RIUlLIlKQtR+aFIwD5kVm2OemWDa7FDWNvp/wD4whv2ziWX0iSGZKy8yvsWDuR7wc1o0c4yrS7oza+EoWt9mL2lazua1swrLLSkaQRVBMCkDCzRxEyBlGjBPK+dQBMGPM1YJawAVAGqfQtdTT2i7XC2RVRmuikQ1+1Gkp1o8cd1YLaIyeejOpTqpQjt6opm3SEnccOQwvOxL7hT+aMfbVxqs6b2DO+r/5r5sULnLcuDc12NGUWiClhCS22MchhPZ8d6dwvuOKZm4/4im0uXbsMLjxMbpMMu4WS3PPlISV6nRsOQ2XSoaaUFiMmaLNbGx5nBMFmXZMtiPGTa4jEVlxTpZaKwHFEAZJznkByoo0STb3PIueqjJKO1JIIn8QuXG2xrdItkMMRUaY/RqcCm9sA51b9nOqhpnCTkpDLdYrIbHFfU5bLiYEV9hNujPCQjo3luKXlSc5wMKAHwq7KnOSlnoBVqFCLjtXPr1JNFKgQRpB5JyTp8N6ZtE7lnkGQbtLg2yba0pDsSUhSQlSiOiJ5lP3d9Z56dSkpdzXXq5RrcHzTA7bLNqktykQ2X32lBTZdKsIPuBGfjTbKnYsZ5CKblTLdjLI3WWbxKclPQ2GH3VanVNFXX2xyJIFFVTw1jPIl9/FluxhhUbiG4MwhAnMx7nDT7LcxBJR7lDcfXS5aVbt0HhjoayWzbNbl7SbNxiFQMfh+G0rvcdcdA+iSB55quFPvNk41f6a0VPKWtSluEalkqO2Nz3DsrRBY5GWx5bYtle0adEzyYL2UQCZFSvaoRjBireoTBdHPXFRkXU0MVXU+FIZoiUvtqlTI0RtSUuSHktJKuQKiACfOqctkXLyLUOJJR8x5+LW7nlOh/pfdWX7Qj5G37Il+49+LO7/AM+h+SvuqfaEfIn2TL9xz8Wd3/n8PyV91T7Qj5E+yZfuKbjwLcLRb35z8qK4hhOpSUBWT7qOGujOSjjqLt8MlXBz3dBDqGjOa19jn+w0Fo4QuV4tzE+LKjNtvasJXqyMKI7B4Vjs1kYScWuh0afD52wU0+oxTwDdxzmQz+d91L9Oh5Dl4ZP9yOq4Auqv43E/S+6otfFdin4VN/qRH8X91z+/If6X3Vf2hDyK+yp/uRlZzK4dwkQ3lJU4wsoUU8iRW+qasipI5t0HVNwfYtjKANXJARZJ1YqkgmxdJOVGmozyfMHoiitY9qgHMGNQhbGPXqmTuaCMep8KSx66EYx/dFZ/7+z+sTS7vVy9w+j1sfeG+lF6UnjDQzKfaR6q2dLbqkjmrsBrNoqozhzRr8RunXNbWZgPTB/xCX/jr++t3o8PI5vpdvme9Zldtxkj/rq++hdNa7FrU2+ZrrVeoSPR3coMq5IVOcWvQ267lahkYxmsMq2tQmlyOpC6MtLJSfPmZZUlsNYC0599dJNYOLjmbKY8tr0PQ3GnVtnpR1kKKT/tldorlpJ6ppney46JNfzmYtiTJcxi4Sc93rCvvro8KByOPa31YxaTLI3myv8AGV99U6Y+RFfPzfzNBwIJCeLWA5KfcQWnOqt1Shy7iayauCjXlG/QWylbhsU8QtE8T3Q4/jKq16R/hRMOvX48veUISQK0MxrJWsKPfU5FNMpU2e0VeStpUpGOypkmChfzqoYwVVWRE4564oWWP4x6nwpTHR6HIv8AvHZv7+x+sTSrvVy9w/T+uj7w30pnHGX/AGjf2qpfh/qx3iv517jLk9UmugzlJcz6b+GmeHOArLPNsamrdS20UlQQd0qOc6T/ACfrrhShKy+UUz0sZqnTxlgMg8Tx5fB0y/mzMIMZSh6trB14x87T491LlU42KGRkLoyq4mDOfjMaKTnhdgZ/rI/9daloZ/uMb8Rh+36jOz3lNh9FsCe7CTN0rKehWvSDqdUM5weXupM63O9xyaoWqGnUwyy35jibhi8SxamYZYQtASFBefk85zpGOdVOuVVkVkkLY3VOWDDxiS0neuyjzrHvBKv3XRx/ROfZWPW+q+R0PDvXfBi+9KB4kuqf6yqm6X1SEa310veUFI7K05MmCtQNTJWCpY76heAdY8KsrAAvkqiICGoQnH9sVT6FmhijqfCksaugNLf9TnQ5ZOBHkIdP0VA/soLI7oNDKpbbE35jj0qNE8VR5Cd2noSClXYSFKz9WPOkeHvEGvaa/E195P2GVXs2rPdXRZzF1NpxYrHor4dP9K1+rcrkUf1Mjtalf+SPwKmHzB9ELms6VzpJQ2D87K9/qSqia3av3FJ7NF7zGZ+TwO6uulyOHnmbNl3170QPst9ZyDJAUkdg6QK+xea5LWzWe/8A0duL36Ll2DPR2c8F8Q/T/VCg1nro/wA7h6H+nl8f7CGKPkhXRRyJLmOuAQXeLgoDqsxnCo92cCsmu5VfE3eGr8Vv2GZlXJMu6TpiDlDz61oP5JO31Vtor21pMwamzdbJ+0IYlazijcRSkEagrsoAwZ5aUcxVpZKbBVSE91FtA3AatwassHU2RUITjjr1TIjQxE9QUlj10Bbs3qRRR5gy5DKMscUcOs2vUkXm1gmKkn98s49gflDbyHecYmvR7d36X9DoxfpNO39S+pknVHC0KBStJIUkjcEcwfGujlNZRzNrjLDN3OSi/wDCHDnD0B1KpiEtSJCh7MZoIUCpZ5D2uXM1x0+HdKbO7KPFpjBewR8W3aPOciWy1Em1W1vo2lf81XIr/wDvE9tbdJS1mcurOfrb4yxXDohCTXQObgd8I3hi2TJEO5AqtVwb6GT+Rzwr4ZPn4Vg1dLmlKPVHR0V8YNwl0ZsODoJtnDvFMJTyHuhWsB1B2Wksggj3giuffPfZB/zqdOivh1Tj/OhmW1JRGHaSNgOZrppnHcQ6U9/otY5UcnF7uiQFoByYrPj3KIJ8/CsyXpNqf6V9TXn0Wlp/ml9DIoGlOBtiuqjjSeXkNgnrUEi4DRAGM0lsegGYoajRxFyF61UwWeJxQhsjqB51RZ1kALFRlofxVAIpLHroCXVXVo4C5iQ6gtLja1IcQoKSpJwUkdoPfTJR3LDAhNxeUNnb2xcQDf4JkvpGBLjOBp1Q7l7FKvfjP7cno8oereF5M3ek12etjl+ZoJ64sr0W+sWiKmChMwJlNNLJKwCU4Wo7q9pJ3rJBNarE3k3WNS0ma1gwwVtgV2EcM6Bk70QLZPTnnVFZN9we6i1ej68S5DPStvP6Et6inpMhKMZG43J3ri6mO7UKMTvaSWzSuTAEXJqC3qs8MsPEbSJCw6tHgnYAe/GafGmU+U3yMzuhX6tc/wCdDLyCpby3HVqW4tRUpSzkk+Jro1wUVhHMsm5PmV5posMhHCqVIKAw6TApWBwtmO5WaZFC5AZVRgYJrUKAMrqEPIUQRvULHsNeWxSX1HLoVXXdoEd9FDqBPoJs7U8Vg8RUKNHwNcI59e4dua+jhXVBShZPsPYwPPb4gVzdXW01ZHqjr6G1OLql0YhnW+Ra5z8GajS+yrSrx8R4HmK202KyO5GC+p1zcWVgU0zFkdh6XJaiRGy6+8oJbQntNBZNQi2xtVcrJJI2fEDzMKLb+GILiXG4I1Slp5LdO+PgSfMDsrmUQc5O2Xc6upnGuCpj26iuQBpwBW6JzpCOR7ZrSjM+pVVkCoft0uQUA1Xs0sYxXIOVmmoWymoQ6edCWcNQs8KhBtb16mh4bUuQyJZPGqOQOyqj1Ln0Ep2p6EHKshFaNYoWslxk4vkaBF6i3eI1C4kK0vMp0x7m2nUtA/kuD5yfHn9dYnTOmW6rp5HRV9d8dtvXzKv9HJyla2noK4XP14SUhkDxJ3B8MZo/TI46PPkLehlnKax5l6btDsbS2OHlF+c4nQ9c1pxpHaGknl7zv9VL4Vl7zZyXl/sPjV6dYq5vz/0C2xOE5OSokkknJJrU1jkjGpOTyw6QepVRJISPHrGtCM76lVWQNgpyaVIOAS91U/CgQxihw5UacKI1RZztoSzuKrJZ4pqBBkBelWKGRa5DB7C2lDvFAg30EriME04QyOKIolirBIlOeyo0Eng4GgNt8c6Dai+I8YLEpA7KPADeRnB2SKXIZAKfOUmgQbYme9s1oQh9SsDeoUM4KMJyaVJjILkcmrwk4qRRJMVkb0wE8BQkPYqgiQFUWiZTtQhHmjoWDVsgxbcyKDAWQR9vrGjQDBsUQB6iyC0exUIdAqEJgVAQ6McUEhsS55WRQoJix0dY01CSLacqFWyDVA6NsAUl82OXJAMpZUsp7BTIoVJ8wYjerKOgVR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2060"/>
              </a:solidFill>
              <a:latin typeface="Calibri" pitchFamily="34" charset="0"/>
              <a:ea typeface="Adobe 黑体 Std R"/>
              <a:cs typeface="Adobe 黑体 Std R"/>
            </a:endParaRPr>
          </a:p>
        </p:txBody>
      </p:sp>
      <p:sp>
        <p:nvSpPr>
          <p:cNvPr id="13316" name="AutoShape 8" descr="data:image/jpeg;base64,/9j/4AAQSkZJRgABAQAAAQABAAD/2wCEAAkGBwgHBgkIBwgKCgkLDRYPDQwMDRsUFRAWIB0iIiAdHx8kKDQsJCYxJx8fLT0tMTU3Ojo6Iys/RD84QzQ5OjcBCgoKDQwNGg8PGjclHyU3Nzc3Nzc3Nzc3Nzc3Nzc3Nzc3Nzc3Nzc3Nzc3Nzc3Nzc3Nzc3Nzc3Nzc3Nzc3Nzc3N//AABEIAJcAlwMBEQACEQEDEQH/xAAbAAACAwEBAQAAAAAAAAAAAAAEBQIDBgEAB//EAE0QAAEDAwICBgUGBwwLAAAAAAECAwQABRESIQYxEyJBUWGRBxQycYEjQoKhsdEVF2KSorPBJjRDRFJUY2RydJPhFiQzNkVTg4TC0/D/xAAaAQACAwEBAAAAAAAAAAAAAAACAwABBAUG/8QANREAAgIBAgQCBwcFAQEAAAAAAAECAxEEEhMhMUEFURQzYXGBkaEVIiMyQlLwNLHB0eEkU//aAAwDAQACEQMRAD8AzZPVNemPJFTbpSfDuoS2EAhY8KsBkVJwdqsE5k1CiQVUKwTCqsHBJOVGrKwXoRp99VkvB5bunYVCmeaVkmo2UFN0OQsFudqhMFdEUdTzqEPKG1URAzyQRURYGoYNWEuZaj2R7qoIFUOqagwF7TVBEkqwedQFoIQ7nY+dWC0TKQRtUBIaSKhCxCO+rIEtgCqZWCyqyTAK8euasHBOOdzUIkGINCFgmTgVCmV6t6MAklW9QhInIqiFLlTBYIsZNEQmjkKoNAyx1TUCTBCN6EYd01ETJNIGRlQSCcZPZ41beERc3gfvcLy2+H13yLLjS4KDgqa152VpOykjkayx1cXPY00zXPRNV8RPIlDmRvWow9Bzw7w9cOIjJ9SWy23HA1uOkgZPYMA92azX6mNWMmvT6SV2WgLQ20/0bMpqUjSD0jQUE+7rAGmwk5LLWDPbBQlhPIxs1qk3i4CFD09L0alkq5ADv8wPjS7blWssKmiV0tsReG0uP9G+6iMN9SnEqISR2HAJo3N7cpZAVeZ7W8Di4cNvWiEzMk3CGtmQnLBa1q6XbOx0486RXqlOW1Jmm3Q8KO9yRRaICrpMREakNNPrPyYcCjr2JPIHGAMnNMtt4azgTRTxXtzhk/UXH5iIVueauD6s7RtWBjxUAMePKqVyUd0lhFvTNy2QeX7P+nV2+E04WpV9htuA4IabcdSD/aAx5Zq1fJ84weC/Ra1ylYs/EnMssqLBFwZcZmwDt6zGVqSn+0OYqV6mMpbZcmVbo5wjvjzXs/yLgc1qMTIOHarKyDK51Gi8lieQoRiKVDarB7gpTQ4GpngKmCZPEdU5qMmTd8IXduBbrFbp2FW66etxnkq5ZKxpPmSPpVyNRBuyUo9Vg72nsSripdHkyV9tTtlvMm2OBSi0vDRxu4g+yfeR9ddCm1Tr3HL1FDhY4m74JX+D7+5w+yU6YtreemFJ9qSpTWofRGE+dczUZmuI+75e46+nxD8NdlzPnNvIS2gntFdddDz1n5zVw7k5wxb4Utn99zn0vrT2+rIONP0znyFYLY8aTXZf3OlRL0eEX3f9iXH9uaYu6Z8XCodzb9YbUOWTjV9oPxo9HPMdr6oX4hVtnvj0kWcIym7nBf4Uua8NP5XBdV/AujJ0+4/eO2h1EHXPix+IzSWq6Don8Ch1p7h6A5FeARd5qSlzSd47IPLPevH5tXF8eWf0r+4Eo+jQa/U/ov8AodbGRb/R5drhH6smS8mOVjmlvUkEeGdSvPwFBZ97UKD7Dqls0kprqzMIaRo9kV0lE4zk8mo9Gbp/Dsq2OdeJMjKK2juMjt8iRWDXQSiprqdbwybk3B9GZxxsMSpEcHIZdW2D36SR+yt1UnKCZy74KNjiuxWqmicFShULwdGwFUMRUrmapAdwYjeqGHgM1ZDugkHbc1TIub5Di7wZI4Ssaiw8nQ5JKiUEaeuN/DlWGMou6az5HVmpRog8dDTuT4F04fgcVzCk3O0AsLbUkfLPAfJ58NRC/wA6s2yUJupdGauJCypXPrEA9FjUlziO4SnUOr6WA8VOlJwpZcQTv386PWYUEkJ0Dk5yk/IzvDtll3O4xrf0DrYUodMooI6NHNR8s48a1WXxhBtMx16aVluGuQ5uN+lyJ7/RQ4aI6D0cdL8FtSktJ2SMqTnl9tIr08XHLf1H26qSm0kuXmuw5h+s8VcFzIjrAE23LDsXo2Q2hSMeykAAcgoYHhSeVFyfmP56nTuLXNdDMWJh1y+W5KWnCpMtoqGk5SNYO/dW2+S4b5nN00JK1LHdDfjlpaOMbk4ptYQst6VFJwfkkjY/A0vRtcJIf4inxmwrhOVFm2q48L3B5LPrZ1xXFHbXsce8FIPjvStTBwmrUO0dkbKnRLlnoZ+Xbbjbn1RpkJ9txJxs2SlXiCNiK3V3wkspnOs0lsJYaY5sC1cMpkXq4NlqQtktQIyxhbijzWU8wkYG55+VZdQ+PJVx+Jt0v/lg7J9X0RnWUqIKlqKlKJJUeZJrdBYWDmWS3SbJKFGBgrPOoQ92VAitQ3VQop9QVScmrLyTbRkgVCmwpuOtS0pZCy5nqhAJVnwxvQSkkuYUIyzyGDsLiRTaxIRe1MqGF9IHilQ8c7YrOnQnlY+htl6U1h5x8Re3BkOhTDLchwBQWtpCVEZG2Ske8jPjTXKC+8xKVj+6s/UI6G7xmAA7co0dPIanG0AnyFBiqb7NjFO6uPdL4nm3LqtzDVwnrcXgYTIcKlY9xyat1145pFRutb5NhCItwdUtyWzOcUBlTr6Fk4HeT2VSlBLCaJKFsnmSf1CENXXo0+rSLkGR7PQrc0fDG1Llw888ZGQdqX3c4+JQj1tKluNT5KXXPbWl9QUv3nO/xo9kWsYF75xbeXksSxcpLYC3J0poHbUpbgB+sZqJwrfZP5Fy4tqzzfzKHbc8+paUx3lFGywlokpPiMbUbsj3YlV2Z5LoEpcvkRlKPwhdI7XJIU64kfDJ+ylKFUnyS+g92XwXNtfMEREekyFYD8qQeeApxR+003dCteQpqyx92/mEu2ucwjU9b5raB85cZaQPMVavg+jRT01i6xfyYKW6YmLccA7qcKxRoBkasoiU7qpZGD43q0UWMIW48202MuOKCEjvJOBQzajFth1x3ySRsuIs8OdBY7SpTTxZS7Mlo2cdJJwnUNwnY7eI8c86nN73z+B1tRjTRVUOvd9zPZlNLDjUt9Lo3C0uqBB9+a2OuPkYVbJPk38wm4XOTNvLM/W426S0hRSrBJTpB5d5BPxpPCUKnH3mh3uy5SXsHHpGddXxWtouL6NMdvCNW3zuyl6JLZkd4lJ8THsRmnNSU6kEpUORBwRW2XNHNg8M1XE0mQrhDhcl5zK2uv1z1+oOffXOoiuNPkdfVTfo9fPr/oo4Yuki1fhGWzqcSzGC+hUo6T10527Dgnei1Ne5pAaO1xUn5IKv9vjyIqL/AGbKoL+7zeN2F+I7Bnn3e41WntcXw5k1dEZR4tfQX2J95py5Bp5xKTbnjhKiAD1d/fTb0nt96E6aTW5L9r/wV8MuPN8R2wh1wFcga+set2b99TUJcJk0knx1zC7tHfu/HUm3h9fysnSkk50JCckj3AGl1yVdO4bdW7dS4Z7/AOCHEU1TM920WoqiwYqtBDRIU8vtUsj2v8vItPDet8ubYOps4b4cOSQthS5cCYzJZkPp6NYUQlw9YA7gjxrROmMo4wZq75Qknkg+4p+S++rm66pzfxJP7abWtsVETZLdJy82BP8AtmnIQyk1Cjh7aAtg/bVoEuhv+qzY8kgkMupcIHaAc0u6O6DQ2iWyxS8jc8eRtd0jXlghyFLYSkOp3AUM438QR5Gufo5pJwfVHW8QrbasXRmWkqCBkHtroJnJkBpdK5LAB/hU/aKq1fdYenf4kfejR+kpZTxi5g/xdv8AbWXQ+rN3ifrfgZ10PGGqRpPQ9J0Wv8rGceVa5Sjnac+MJY3djTcUr08G8KEH+B/8RWHT+vmdXWf01f8AOwtsTqlw71vnTDH6xNOv/NH3/wCDNpfyT9wZw9eHLLJ1KR00B8aZLBGQod4HePrG1LupU1y6jdNqNksPoM5dkNtduM+3rL9ok2t9TLgOdB6p0n68f5UhWuSUZdco0S06hunH8rixFwysniS0jOf9ZTWvU+rZg0b/AB4+8afhBu3elB6RIUlLIlKQtR+aFIwD5kVm2OemWDa7FDWNvp/wD4whv2ziWX0iSGZKy8yvsWDuR7wc1o0c4yrS7oza+EoWt9mL2lazua1swrLLSkaQRVBMCkDCzRxEyBlGjBPK+dQBMGPM1YJawAVAGqfQtdTT2i7XC2RVRmuikQ1+1Gkp1o8cd1YLaIyeejOpTqpQjt6opm3SEnccOQwvOxL7hT+aMfbVxqs6b2DO+r/5r5sULnLcuDc12NGUWiClhCS22MchhPZ8d6dwvuOKZm4/4im0uXbsMLjxMbpMMu4WS3PPlISV6nRsOQ2XSoaaUFiMmaLNbGx5nBMFmXZMtiPGTa4jEVlxTpZaKwHFEAZJznkByoo0STb3PIueqjJKO1JIIn8QuXG2xrdItkMMRUaY/RqcCm9sA51b9nOqhpnCTkpDLdYrIbHFfU5bLiYEV9hNujPCQjo3luKXlSc5wMKAHwq7KnOSlnoBVqFCLjtXPr1JNFKgQRpB5JyTp8N6ZtE7lnkGQbtLg2yba0pDsSUhSQlSiOiJ5lP3d9Z56dSkpdzXXq5RrcHzTA7bLNqktykQ2X32lBTZdKsIPuBGfjTbKnYsZ5CKblTLdjLI3WWbxKclPQ2GH3VanVNFXX2xyJIFFVTw1jPIl9/FluxhhUbiG4MwhAnMx7nDT7LcxBJR7lDcfXS5aVbt0HhjoayWzbNbl7SbNxiFQMfh+G0rvcdcdA+iSB55quFPvNk41f6a0VPKWtSluEalkqO2Nz3DsrRBY5GWx5bYtle0adEzyYL2UQCZFSvaoRjBireoTBdHPXFRkXU0MVXU+FIZoiUvtqlTI0RtSUuSHktJKuQKiACfOqctkXLyLUOJJR8x5+LW7nlOh/pfdWX7Qj5G37Il+49+LO7/AM+h+SvuqfaEfIn2TL9xz8Wd3/n8PyV91T7Qj5E+yZfuKbjwLcLRb35z8qK4hhOpSUBWT7qOGujOSjjqLt8MlXBz3dBDqGjOa19jn+w0Fo4QuV4tzE+LKjNtvasJXqyMKI7B4Vjs1kYScWuh0afD52wU0+oxTwDdxzmQz+d91L9Oh5Dl4ZP9yOq4Auqv43E/S+6otfFdin4VN/qRH8X91z+/If6X3Vf2hDyK+yp/uRlZzK4dwkQ3lJU4wsoUU8iRW+qasipI5t0HVNwfYtjKANXJARZJ1YqkgmxdJOVGmozyfMHoiitY9qgHMGNQhbGPXqmTuaCMep8KSx66EYx/dFZ/7+z+sTS7vVy9w+j1sfeG+lF6UnjDQzKfaR6q2dLbqkjmrsBrNoqozhzRr8RunXNbWZgPTB/xCX/jr++t3o8PI5vpdvme9Zldtxkj/rq++hdNa7FrU2+ZrrVeoSPR3coMq5IVOcWvQ267lahkYxmsMq2tQmlyOpC6MtLJSfPmZZUlsNYC0599dJNYOLjmbKY8tr0PQ3GnVtnpR1kKKT/tldorlpJ6ppney46JNfzmYtiTJcxi4Sc93rCvvro8KByOPa31YxaTLI3myv8AGV99U6Y+RFfPzfzNBwIJCeLWA5KfcQWnOqt1Shy7iayauCjXlG/QWylbhsU8QtE8T3Q4/jKq16R/hRMOvX48veUISQK0MxrJWsKPfU5FNMpU2e0VeStpUpGOypkmChfzqoYwVVWRE4564oWWP4x6nwpTHR6HIv8AvHZv7+x+sTSrvVy9w/T+uj7w30pnHGX/AGjf2qpfh/qx3iv517jLk9UmugzlJcz6b+GmeHOArLPNsamrdS20UlQQd0qOc6T/ACfrrhShKy+UUz0sZqnTxlgMg8Tx5fB0y/mzMIMZSh6trB14x87T491LlU42KGRkLoyq4mDOfjMaKTnhdgZ/rI/9daloZ/uMb8Rh+36jOz3lNh9FsCe7CTN0rKehWvSDqdUM5weXupM63O9xyaoWqGnUwyy35jibhi8SxamYZYQtASFBefk85zpGOdVOuVVkVkkLY3VOWDDxiS0neuyjzrHvBKv3XRx/ROfZWPW+q+R0PDvXfBi+9KB4kuqf6yqm6X1SEa310veUFI7K05MmCtQNTJWCpY76heAdY8KsrAAvkqiICGoQnH9sVT6FmhijqfCksaugNLf9TnQ5ZOBHkIdP0VA/soLI7oNDKpbbE35jj0qNE8VR5Cd2noSClXYSFKz9WPOkeHvEGvaa/E195P2GVXs2rPdXRZzF1NpxYrHor4dP9K1+rcrkUf1Mjtalf+SPwKmHzB9ELms6VzpJQ2D87K9/qSqia3av3FJ7NF7zGZ+TwO6uulyOHnmbNl3170QPst9ZyDJAUkdg6QK+xea5LWzWe/8A0duL36Ll2DPR2c8F8Q/T/VCg1nro/wA7h6H+nl8f7CGKPkhXRRyJLmOuAQXeLgoDqsxnCo92cCsmu5VfE3eGr8Vv2GZlXJMu6TpiDlDz61oP5JO31Vtor21pMwamzdbJ+0IYlazijcRSkEagrsoAwZ5aUcxVpZKbBVSE91FtA3AatwassHU2RUITjjr1TIjQxE9QUlj10Bbs3qRRR5gy5DKMscUcOs2vUkXm1gmKkn98s49gflDbyHecYmvR7d36X9DoxfpNO39S+pknVHC0KBStJIUkjcEcwfGujlNZRzNrjLDN3OSi/wDCHDnD0B1KpiEtSJCh7MZoIUCpZ5D2uXM1x0+HdKbO7KPFpjBewR8W3aPOciWy1Em1W1vo2lf81XIr/wDvE9tbdJS1mcurOfrb4yxXDohCTXQObgd8I3hi2TJEO5AqtVwb6GT+Rzwr4ZPn4Vg1dLmlKPVHR0V8YNwl0ZsODoJtnDvFMJTyHuhWsB1B2Wksggj3giuffPfZB/zqdOivh1Tj/OhmW1JRGHaSNgOZrppnHcQ6U9/otY5UcnF7uiQFoByYrPj3KIJ8/CsyXpNqf6V9TXn0Wlp/ml9DIoGlOBtiuqjjSeXkNgnrUEi4DRAGM0lsegGYoajRxFyF61UwWeJxQhsjqB51RZ1kALFRlofxVAIpLHroCXVXVo4C5iQ6gtLja1IcQoKSpJwUkdoPfTJR3LDAhNxeUNnb2xcQDf4JkvpGBLjOBp1Q7l7FKvfjP7cno8oereF5M3ek12etjl+ZoJ64sr0W+sWiKmChMwJlNNLJKwCU4Wo7q9pJ3rJBNarE3k3WNS0ma1gwwVtgV2EcM6Bk70QLZPTnnVFZN9we6i1ej68S5DPStvP6Et6inpMhKMZG43J3ri6mO7UKMTvaSWzSuTAEXJqC3qs8MsPEbSJCw6tHgnYAe/GafGmU+U3yMzuhX6tc/wCdDLyCpby3HVqW4tRUpSzkk+Jro1wUVhHMsm5PmV5posMhHCqVIKAw6TApWBwtmO5WaZFC5AZVRgYJrUKAMrqEPIUQRvULHsNeWxSX1HLoVXXdoEd9FDqBPoJs7U8Vg8RUKNHwNcI59e4dua+jhXVBShZPsPYwPPb4gVzdXW01ZHqjr6G1OLql0YhnW+Ra5z8GajS+yrSrx8R4HmK202KyO5GC+p1zcWVgU0zFkdh6XJaiRGy6+8oJbQntNBZNQi2xtVcrJJI2fEDzMKLb+GILiXG4I1Slp5LdO+PgSfMDsrmUQc5O2Xc6upnGuCpj26iuQBpwBW6JzpCOR7ZrSjM+pVVkCoft0uQUA1Xs0sYxXIOVmmoWymoQ6edCWcNQs8KhBtb16mh4bUuQyJZPGqOQOyqj1Ln0Ep2p6EHKshFaNYoWslxk4vkaBF6i3eI1C4kK0vMp0x7m2nUtA/kuD5yfHn9dYnTOmW6rp5HRV9d8dtvXzKv9HJyla2noK4XP14SUhkDxJ3B8MZo/TI46PPkLehlnKax5l6btDsbS2OHlF+c4nQ9c1pxpHaGknl7zv9VL4Vl7zZyXl/sPjV6dYq5vz/0C2xOE5OSokkknJJrU1jkjGpOTyw6QepVRJISPHrGtCM76lVWQNgpyaVIOAS91U/CgQxihw5UacKI1RZztoSzuKrJZ4pqBBkBelWKGRa5DB7C2lDvFAg30EriME04QyOKIolirBIlOeyo0Eng4GgNt8c6Dai+I8YLEpA7KPADeRnB2SKXIZAKfOUmgQbYme9s1oQh9SsDeoUM4KMJyaVJjILkcmrwk4qRRJMVkb0wE8BQkPYqgiQFUWiZTtQhHmjoWDVsgxbcyKDAWQR9vrGjQDBsUQB6iyC0exUIdAqEJgVAQ6McUEhsS55WRQoJix0dY01CSLacqFWyDVA6NsAUl82OXJAMpZUsp7BTIoVJ8wYjerKOgVR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2060"/>
              </a:solidFill>
              <a:latin typeface="Calibri" pitchFamily="34" charset="0"/>
              <a:ea typeface="Adobe 黑体 Std R"/>
              <a:cs typeface="Adobe 黑体 Std R"/>
            </a:endParaRPr>
          </a:p>
        </p:txBody>
      </p:sp>
      <p:pic>
        <p:nvPicPr>
          <p:cNvPr id="13317" name="图片 19" descr="图片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716463"/>
            <a:ext cx="2716212" cy="1811338"/>
          </a:xfrm>
          <a:prstGeom prst="rect">
            <a:avLst/>
          </a:prstGeom>
          <a:noFill/>
          <a:ln w="12700" cmpd="dbl">
            <a:solidFill>
              <a:srgbClr val="DBEE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4" descr="IMG_46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4716463"/>
            <a:ext cx="2522538" cy="1811338"/>
          </a:xfrm>
          <a:prstGeom prst="rect">
            <a:avLst/>
          </a:prstGeom>
          <a:noFill/>
          <a:ln w="12700" cmpd="dbl">
            <a:solidFill>
              <a:srgbClr val="DBEE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6" descr="[[YRM`_P3XRAKNJXASVG_K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4716463"/>
            <a:ext cx="2786062" cy="1836737"/>
          </a:xfrm>
          <a:prstGeom prst="rect">
            <a:avLst/>
          </a:prstGeom>
          <a:noFill/>
          <a:ln w="9525">
            <a:solidFill>
              <a:srgbClr val="DBEE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8367713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179512" y="490662"/>
            <a:ext cx="6552728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培养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优势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学科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带头人及核心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8641E4-8C05-4391-BF96-1706ED253695}"/>
              </a:ext>
            </a:extLst>
          </p:cNvPr>
          <p:cNvSpPr txBox="1">
            <a:spLocks/>
          </p:cNvSpPr>
          <p:nvPr/>
        </p:nvSpPr>
        <p:spPr>
          <a:xfrm>
            <a:off x="590872" y="1240110"/>
            <a:ext cx="8229600" cy="49251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4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魅力：</a:t>
            </a:r>
            <a:r>
              <a:rPr lang="zh-CN" altLang="en-US" sz="2400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各种能力的综合表现，对内和对外</a:t>
            </a:r>
            <a:endParaRPr lang="en-US" altLang="zh-CN" sz="2800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4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理念：</a:t>
            </a:r>
            <a:r>
              <a:rPr lang="zh-CN" altLang="en-US" sz="2400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高度、国际视野</a:t>
            </a:r>
            <a:endParaRPr lang="en-US" altLang="zh-CN" sz="2800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4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思路：</a:t>
            </a:r>
            <a:r>
              <a:rPr lang="zh-CN" altLang="en-US" sz="2400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重点发展、凝炼方向</a:t>
            </a:r>
            <a:endParaRPr lang="en-US" altLang="zh-CN" sz="2800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4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胸怀：</a:t>
            </a:r>
            <a:r>
              <a:rPr lang="zh-CN" altLang="en-US" sz="2400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以诚待人、为人着想</a:t>
            </a:r>
            <a:endParaRPr lang="en-US" altLang="zh-CN" sz="2400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4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能力：</a:t>
            </a:r>
            <a:r>
              <a:rPr lang="zh-CN" altLang="en-US" sz="2400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业务和管理能力</a:t>
            </a:r>
            <a:endParaRPr lang="en-US" altLang="zh-CN" sz="2400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4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合作：</a:t>
            </a:r>
            <a:r>
              <a:rPr lang="zh-CN" altLang="en-US" sz="2400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内部合作和外部合作</a:t>
            </a:r>
            <a:endParaRPr lang="en-US" altLang="zh-CN" sz="2400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4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学习：</a:t>
            </a:r>
            <a:r>
              <a:rPr lang="zh-CN" altLang="en-US" sz="2400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临床研究方法论</a:t>
            </a:r>
            <a:endParaRPr lang="en-US" altLang="zh-CN" sz="2400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4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时间：</a:t>
            </a:r>
            <a:r>
              <a:rPr lang="zh-CN" altLang="en-US" sz="2400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有效分配时间（</a:t>
            </a:r>
            <a:r>
              <a:rPr lang="zh-CN" altLang="en-US" sz="2400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临床、科研、</a:t>
            </a:r>
            <a:r>
              <a:rPr lang="zh-CN" altLang="en-US" sz="2400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教学</a:t>
            </a:r>
            <a:r>
              <a:rPr lang="zh-CN" altLang="en-US" sz="2400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、交流）</a:t>
            </a:r>
            <a:endParaRPr lang="zh-CN" altLang="en-US" sz="2400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96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179512" y="490662"/>
            <a:ext cx="6552728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zh-CN" sz="3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全方位打造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高水平“临床科学家”</a:t>
            </a:r>
            <a:endParaRPr lang="en-US" altLang="zh-CN" sz="3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zh-CN" altLang="en-US" sz="3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A16C104-0D13-4AF6-AF30-59C415348C3C}"/>
              </a:ext>
            </a:extLst>
          </p:cNvPr>
          <p:cNvSpPr txBox="1"/>
          <p:nvPr/>
        </p:nvSpPr>
        <p:spPr>
          <a:xfrm>
            <a:off x="1187624" y="2492896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不仅仅是实施、传播已知的医疗照护知识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更专注于创新、引领：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14336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新诊断（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diagnosis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14336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新治疗（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treatment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14336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新预防（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disease prevention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14336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新发现（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new discovery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598755" y="1379130"/>
            <a:ext cx="59298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zh-CN" sz="1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Heures </a:t>
            </a:r>
            <a:r>
              <a:rPr lang="fr-FR" altLang="zh-CN" sz="1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de travail pour mettre en œuvre le «système cinq </a:t>
            </a:r>
            <a:r>
              <a:rPr lang="fr-FR" altLang="zh-CN" sz="1400" b="1" dirty="0" err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cinq</a:t>
            </a:r>
            <a:r>
              <a:rPr lang="fr-FR" altLang="zh-CN" sz="1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»: </a:t>
            </a:r>
            <a:endParaRPr lang="fr-FR" altLang="zh-CN" sz="14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fr-FR" altLang="zh-CN" sz="1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50</a:t>
            </a:r>
            <a:r>
              <a:rPr lang="fr-FR" altLang="zh-CN" sz="1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% de recherche scientifique + 50% de clinique / d'enseignement</a:t>
            </a:r>
            <a:endParaRPr lang="zh-CN" altLang="en-US" sz="1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179512" y="490662"/>
            <a:ext cx="6552728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altLang="zh-CN" sz="1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Formation </a:t>
            </a:r>
            <a:r>
              <a:rPr lang="fr-FR" altLang="zh-CN" sz="1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de clinicien-chercheur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61DCEE-B69D-4D31-A29B-0AA8DB88DFD1}"/>
              </a:ext>
            </a:extLst>
          </p:cNvPr>
          <p:cNvGrpSpPr/>
          <p:nvPr/>
        </p:nvGrpSpPr>
        <p:grpSpPr>
          <a:xfrm>
            <a:off x="107504" y="1772816"/>
            <a:ext cx="4874071" cy="3117249"/>
            <a:chOff x="696987" y="2060848"/>
            <a:chExt cx="4874071" cy="3117249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5EA15313-44E4-49CC-8231-5F8097BC7C9E}"/>
                </a:ext>
              </a:extLst>
            </p:cNvPr>
            <p:cNvSpPr txBox="1"/>
            <p:nvPr/>
          </p:nvSpPr>
          <p:spPr>
            <a:xfrm>
              <a:off x="1273051" y="2060848"/>
              <a:ext cx="3672408" cy="95410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0030101010101" pitchFamily="2" charset="-122"/>
                  <a:cs typeface="+mn-cs"/>
                </a:rPr>
                <a:t>MD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0030101010101" pitchFamily="2" charset="-122"/>
                  <a:cs typeface="+mn-cs"/>
                </a:rPr>
                <a:t>、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0030101010101" pitchFamily="2" charset="-122"/>
                  <a:cs typeface="+mn-cs"/>
                </a:rPr>
                <a:t>MD/PhD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0030101010101" pitchFamily="2" charset="-122"/>
                  <a:cs typeface="+mn-cs"/>
                </a:rPr>
                <a:t>取得医师执照</a:t>
              </a: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13C409C-8692-443E-98D0-6F3593AC6131}"/>
                </a:ext>
              </a:extLst>
            </p:cNvPr>
            <p:cNvGrpSpPr/>
            <p:nvPr/>
          </p:nvGrpSpPr>
          <p:grpSpPr>
            <a:xfrm>
              <a:off x="696987" y="3014955"/>
              <a:ext cx="2340260" cy="1029017"/>
              <a:chOff x="768995" y="2378497"/>
              <a:chExt cx="2340260" cy="1029017"/>
            </a:xfrm>
          </p:grpSpPr>
          <p:cxnSp>
            <p:nvCxnSpPr>
              <p:cNvPr id="14" name="直接箭头连接符 13">
                <a:extLst>
                  <a:ext uri="{FF2B5EF4-FFF2-40B4-BE49-F238E27FC236}">
                    <a16:creationId xmlns:a16="http://schemas.microsoft.com/office/drawing/2014/main" id="{DE7B20F9-90E6-41DB-A094-B13A385FC928}"/>
                  </a:ext>
                </a:extLst>
              </p:cNvPr>
              <p:cNvCxnSpPr/>
              <p:nvPr/>
            </p:nvCxnSpPr>
            <p:spPr>
              <a:xfrm>
                <a:off x="1939125" y="2378497"/>
                <a:ext cx="0" cy="69046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3D350075-7E2A-43C0-80FD-FC63F39864A0}"/>
                  </a:ext>
                </a:extLst>
              </p:cNvPr>
              <p:cNvSpPr txBox="1"/>
              <p:nvPr/>
            </p:nvSpPr>
            <p:spPr>
              <a:xfrm>
                <a:off x="768995" y="3068960"/>
                <a:ext cx="2340260" cy="338554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zh-CN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formation </a:t>
                </a:r>
                <a:r>
                  <a:rPr kumimoji="0" lang="fr-FR" altLang="zh-CN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cliniciens 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1D2FD37-390B-44CE-B6A1-5B3B096A02CC}"/>
                </a:ext>
              </a:extLst>
            </p:cNvPr>
            <p:cNvGrpSpPr/>
            <p:nvPr/>
          </p:nvGrpSpPr>
          <p:grpSpPr>
            <a:xfrm>
              <a:off x="696987" y="4173468"/>
              <a:ext cx="2340260" cy="1004629"/>
              <a:chOff x="768995" y="2402885"/>
              <a:chExt cx="2340260" cy="1004629"/>
            </a:xfrm>
          </p:grpSpPr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D3F8B441-14B5-456D-A9A5-7E67121E5BBA}"/>
                  </a:ext>
                </a:extLst>
              </p:cNvPr>
              <p:cNvCxnSpPr/>
              <p:nvPr/>
            </p:nvCxnSpPr>
            <p:spPr>
              <a:xfrm>
                <a:off x="1939125" y="2402885"/>
                <a:ext cx="0" cy="64807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77772517-DA7B-4906-A31E-77BDD25296FB}"/>
                  </a:ext>
                </a:extLst>
              </p:cNvPr>
              <p:cNvSpPr txBox="1"/>
              <p:nvPr/>
            </p:nvSpPr>
            <p:spPr>
              <a:xfrm>
                <a:off x="768995" y="3068960"/>
                <a:ext cx="2340260" cy="338554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altLang="zh-CN" sz="1600" b="1" noProof="0" dirty="0" smtClean="0">
                    <a:solidFill>
                      <a:srgbClr val="002060"/>
                    </a:solidFill>
                    <a:latin typeface="宋体" panose="02010600030101010101" pitchFamily="2" charset="-122"/>
                  </a:rPr>
                  <a:t>Formation </a:t>
                </a:r>
                <a:r>
                  <a:rPr lang="fr-FR" altLang="zh-CN" sz="1600" b="1" noProof="0" dirty="0" err="1" smtClean="0">
                    <a:solidFill>
                      <a:srgbClr val="002060"/>
                    </a:solidFill>
                    <a:latin typeface="宋体" panose="02010600030101010101" pitchFamily="2" charset="-122"/>
                  </a:rPr>
                  <a:t>speciliste</a:t>
                </a:r>
                <a:r>
                  <a:rPr lang="fr-FR" altLang="zh-CN" sz="1600" b="1" noProof="0" dirty="0" smtClean="0">
                    <a:solidFill>
                      <a:srgbClr val="002060"/>
                    </a:solidFill>
                    <a:latin typeface="宋体" panose="02010600030101010101" pitchFamily="2" charset="-122"/>
                  </a:rPr>
                  <a:t> 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00478BE-E3EF-43D7-A76E-100D83A15E78}"/>
                </a:ext>
              </a:extLst>
            </p:cNvPr>
            <p:cNvGrpSpPr/>
            <p:nvPr/>
          </p:nvGrpSpPr>
          <p:grpSpPr>
            <a:xfrm>
              <a:off x="3230798" y="2996952"/>
              <a:ext cx="2340260" cy="1688703"/>
              <a:chOff x="768995" y="2165666"/>
              <a:chExt cx="2340260" cy="1688703"/>
            </a:xfrm>
          </p:grpSpPr>
          <p:cxnSp>
            <p:nvCxnSpPr>
              <p:cNvPr id="10" name="直接箭头连接符 9">
                <a:extLst>
                  <a:ext uri="{FF2B5EF4-FFF2-40B4-BE49-F238E27FC236}">
                    <a16:creationId xmlns:a16="http://schemas.microsoft.com/office/drawing/2014/main" id="{ADF376AD-D7ED-4630-A33E-2DF803026471}"/>
                  </a:ext>
                </a:extLst>
              </p:cNvPr>
              <p:cNvCxnSpPr/>
              <p:nvPr/>
            </p:nvCxnSpPr>
            <p:spPr>
              <a:xfrm>
                <a:off x="1939125" y="2165666"/>
                <a:ext cx="0" cy="81328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95544142-E70E-402B-B78A-3C516D4AC1B0}"/>
                  </a:ext>
                </a:extLst>
              </p:cNvPr>
              <p:cNvSpPr txBox="1"/>
              <p:nvPr/>
            </p:nvSpPr>
            <p:spPr>
              <a:xfrm>
                <a:off x="768995" y="3023372"/>
                <a:ext cx="2340260" cy="83099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rPr>
                  <a:t>The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rPr>
                  <a:t>Physician Scientist Training Program (PSTP)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52011228-DF10-4BD1-BFA8-A1CC063712CA}"/>
              </a:ext>
            </a:extLst>
          </p:cNvPr>
          <p:cNvSpPr/>
          <p:nvPr/>
        </p:nvSpPr>
        <p:spPr>
          <a:xfrm>
            <a:off x="4873451" y="1346279"/>
            <a:ext cx="40910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036" lvl="1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Formation </a:t>
            </a:r>
            <a:r>
              <a:rPr lang="fr-FR" altLang="zh-CN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de clinicien-chercheur</a:t>
            </a:r>
          </a:p>
          <a:p>
            <a:pPr marL="800036" lvl="1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Formation à la recherche fondamentale: laboratoire ou groupe de recherche</a:t>
            </a:r>
          </a:p>
          <a:p>
            <a:pPr marL="800036" lvl="1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Parallèlement à la formation des résidents / spécialistes</a:t>
            </a:r>
          </a:p>
          <a:p>
            <a:pPr marL="800036" lvl="1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2-3 ans</a:t>
            </a:r>
          </a:p>
          <a:p>
            <a:pPr marL="800036" lvl="1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Professeur de recherche individuel</a:t>
            </a:r>
          </a:p>
          <a:p>
            <a:pPr marL="800036" lvl="1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Autonome</a:t>
            </a:r>
          </a:p>
          <a:p>
            <a:pPr marL="800036" lvl="1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Direction fixe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71F20F9D-4AA3-4669-B362-075EC148335B}"/>
              </a:ext>
            </a:extLst>
          </p:cNvPr>
          <p:cNvSpPr txBox="1"/>
          <p:nvPr/>
        </p:nvSpPr>
        <p:spPr>
          <a:xfrm>
            <a:off x="791580" y="5697539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1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Intérêt + </a:t>
            </a:r>
            <a:r>
              <a:rPr lang="fr-FR" altLang="zh-CN" sz="16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formation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4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179512" y="490662"/>
            <a:ext cx="6984776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fr-FR" altLang="zh-CN" sz="1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Comment </a:t>
            </a:r>
            <a:r>
              <a:rPr lang="fr-FR" altLang="zh-CN" sz="1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les cliniciens deviennent des cliniciens-chercheurs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CFA94BE-F3A6-4074-849A-DAB5A1BCC040}"/>
              </a:ext>
            </a:extLst>
          </p:cNvPr>
          <p:cNvSpPr txBox="1">
            <a:spLocks noChangeArrowheads="1"/>
          </p:cNvSpPr>
          <p:nvPr/>
        </p:nvSpPr>
        <p:spPr>
          <a:xfrm>
            <a:off x="359532" y="1282750"/>
            <a:ext cx="8424936" cy="51705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altLang="zh-CN" sz="140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Formation </a:t>
            </a:r>
            <a:r>
              <a:rPr lang="fr-FR" altLang="zh-CN" sz="1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de clinicien-chercheur</a:t>
            </a:r>
          </a:p>
          <a:p>
            <a:pPr lvl="0" fontAlgn="auto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altLang="zh-CN" sz="1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Soyez une personne attentionnée, le problème vient de la clinique</a:t>
            </a:r>
          </a:p>
          <a:p>
            <a:pPr lvl="0" fontAlgn="auto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altLang="zh-CN" sz="1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Objectifs clairs et persévérance</a:t>
            </a:r>
          </a:p>
          <a:p>
            <a:pPr lvl="0" fontAlgn="auto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altLang="zh-CN" sz="1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Organisez le temps de manière raisonnable et soyez le maître du temps</a:t>
            </a:r>
          </a:p>
          <a:p>
            <a:pPr lvl="0" fontAlgn="auto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altLang="zh-CN" sz="1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Traitez la recherche comme un mode de vie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922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179512" y="478631"/>
            <a:ext cx="6552728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fr-FR" altLang="zh-CN" sz="1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Critères </a:t>
            </a:r>
            <a:r>
              <a:rPr lang="fr-FR" altLang="zh-CN" sz="1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d'évaluation de la capacité d'innovation des hôpitaux de recherche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CFA94BE-F3A6-4074-849A-DAB5A1BCC040}"/>
              </a:ext>
            </a:extLst>
          </p:cNvPr>
          <p:cNvSpPr txBox="1">
            <a:spLocks noChangeArrowheads="1"/>
          </p:cNvSpPr>
          <p:nvPr/>
        </p:nvSpPr>
        <p:spPr>
          <a:xfrm>
            <a:off x="359532" y="1426766"/>
            <a:ext cx="8424936" cy="38744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altLang="zh-CN" sz="140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Alerte </a:t>
            </a:r>
            <a:r>
              <a:rPr lang="fr-FR" altLang="zh-CN" sz="1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précoce, prédiction, diagnostic et traitement des maladies graves et difficiles</a:t>
            </a: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altLang="zh-CN" sz="1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Amélioration et optimisation des méthodes chirurgicales</a:t>
            </a: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altLang="zh-CN" sz="1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Réalisations à rayonnement international: gros articles, gros brevets, gros produits</a:t>
            </a: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altLang="zh-CN" sz="1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Équipe de talents avec une influence internationale: grande équipe, grand talent</a:t>
            </a: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altLang="zh-CN" sz="1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Un groupe de sujets supérieurs avec des caractéristiques de sujet distinctives</a:t>
            </a: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altLang="zh-CN" sz="1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Hôpital international de marque, centre de formation international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59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1583160" y="476672"/>
            <a:ext cx="5869160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Thank </a:t>
            </a:r>
            <a:r>
              <a:rPr lang="en-US" altLang="zh-CN" sz="3200" b="1" noProof="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Y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ou</a:t>
            </a:r>
            <a:r>
              <a:rPr lang="en-US" altLang="zh-CN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for Your 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en-US" altLang="zh-CN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ttention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111" descr="E:\院庆\harddisk\院史资料\沈弘\img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020272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611560" y="415812"/>
            <a:ext cx="6552728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La </a:t>
            </a:r>
            <a:r>
              <a:rPr lang="fr-FR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connotation d'hôpital de </a:t>
            </a:r>
            <a:r>
              <a:rPr lang="fr-FR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recherche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4E92E66-6427-4388-8260-59B847C52F7E}"/>
              </a:ext>
            </a:extLst>
          </p:cNvPr>
          <p:cNvGrpSpPr/>
          <p:nvPr/>
        </p:nvGrpSpPr>
        <p:grpSpPr>
          <a:xfrm>
            <a:off x="323528" y="1556792"/>
            <a:ext cx="8333431" cy="4179282"/>
            <a:chOff x="-1214478" y="1445459"/>
            <a:chExt cx="8301455" cy="3481261"/>
          </a:xfrm>
        </p:grpSpPr>
        <p:sp>
          <p:nvSpPr>
            <p:cNvPr id="6" name="直角三角形 5">
              <a:extLst>
                <a:ext uri="{FF2B5EF4-FFF2-40B4-BE49-F238E27FC236}">
                  <a16:creationId xmlns:a16="http://schemas.microsoft.com/office/drawing/2014/main" id="{4F2C39E4-E1C0-491B-A222-3EA252724429}"/>
                </a:ext>
              </a:extLst>
            </p:cNvPr>
            <p:cNvSpPr/>
            <p:nvPr/>
          </p:nvSpPr>
          <p:spPr>
            <a:xfrm flipV="1">
              <a:off x="665122" y="3270237"/>
              <a:ext cx="109538" cy="1016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E5E86906-342F-4425-9D4A-971AEE39322C}"/>
                </a:ext>
              </a:extLst>
            </p:cNvPr>
            <p:cNvSpPr/>
            <p:nvPr/>
          </p:nvSpPr>
          <p:spPr>
            <a:xfrm>
              <a:off x="665122" y="2716199"/>
              <a:ext cx="109538" cy="1016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直角三角形 7">
              <a:extLst>
                <a:ext uri="{FF2B5EF4-FFF2-40B4-BE49-F238E27FC236}">
                  <a16:creationId xmlns:a16="http://schemas.microsoft.com/office/drawing/2014/main" id="{3E3DA2FE-0DF9-454A-9D6D-E6B318C647D6}"/>
                </a:ext>
              </a:extLst>
            </p:cNvPr>
            <p:cNvSpPr/>
            <p:nvPr/>
          </p:nvSpPr>
          <p:spPr>
            <a:xfrm flipV="1">
              <a:off x="665122" y="4443399"/>
              <a:ext cx="109538" cy="1016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直角三角形 8">
              <a:extLst>
                <a:ext uri="{FF2B5EF4-FFF2-40B4-BE49-F238E27FC236}">
                  <a16:creationId xmlns:a16="http://schemas.microsoft.com/office/drawing/2014/main" id="{34ADC98F-C906-4A51-B2B7-1D31B43FC25B}"/>
                </a:ext>
              </a:extLst>
            </p:cNvPr>
            <p:cNvSpPr/>
            <p:nvPr/>
          </p:nvSpPr>
          <p:spPr>
            <a:xfrm>
              <a:off x="665122" y="3889362"/>
              <a:ext cx="109538" cy="1016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右箭头 41">
              <a:extLst>
                <a:ext uri="{FF2B5EF4-FFF2-40B4-BE49-F238E27FC236}">
                  <a16:creationId xmlns:a16="http://schemas.microsoft.com/office/drawing/2014/main" id="{16212B01-3FDC-4779-8276-A846BE0EE481}"/>
                </a:ext>
              </a:extLst>
            </p:cNvPr>
            <p:cNvSpPr/>
            <p:nvPr/>
          </p:nvSpPr>
          <p:spPr>
            <a:xfrm>
              <a:off x="-173078" y="2716199"/>
              <a:ext cx="1404000" cy="655638"/>
            </a:xfrm>
            <a:prstGeom prst="rightArrow">
              <a:avLst>
                <a:gd name="adj1" fmla="val 72581"/>
                <a:gd name="adj2" fmla="val 46774"/>
              </a:avLst>
            </a:prstGeom>
            <a:solidFill>
              <a:srgbClr val="F2F2F2"/>
            </a:solidFill>
            <a:ln w="6350" cmpd="sng"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右箭头 42">
              <a:extLst>
                <a:ext uri="{FF2B5EF4-FFF2-40B4-BE49-F238E27FC236}">
                  <a16:creationId xmlns:a16="http://schemas.microsoft.com/office/drawing/2014/main" id="{3A84900D-3C22-4F16-B64B-488B0B664D9B}"/>
                </a:ext>
              </a:extLst>
            </p:cNvPr>
            <p:cNvSpPr/>
            <p:nvPr/>
          </p:nvSpPr>
          <p:spPr>
            <a:xfrm>
              <a:off x="-173078" y="3889362"/>
              <a:ext cx="1404000" cy="655637"/>
            </a:xfrm>
            <a:prstGeom prst="rightArrow">
              <a:avLst>
                <a:gd name="adj1" fmla="val 72581"/>
                <a:gd name="adj2" fmla="val 46774"/>
              </a:avLst>
            </a:prstGeom>
            <a:solidFill>
              <a:srgbClr val="F2F2F2"/>
            </a:solidFill>
            <a:ln w="6350" cmpd="sng"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2044D86-CBC7-45ED-99BC-B110EF43C90E}"/>
                </a:ext>
              </a:extLst>
            </p:cNvPr>
            <p:cNvSpPr/>
            <p:nvPr/>
          </p:nvSpPr>
          <p:spPr>
            <a:xfrm>
              <a:off x="-1214478" y="2716199"/>
              <a:ext cx="1879600" cy="655638"/>
            </a:xfrm>
            <a:prstGeom prst="rect">
              <a:avLst/>
            </a:prstGeom>
            <a:solidFill>
              <a:schemeClr val="accent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r-FR" altLang="zh-CN" sz="20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Niveau </a:t>
              </a:r>
              <a:r>
                <a:rPr lang="fr-FR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de service</a:t>
              </a:r>
              <a:endParaRPr lang="zh-CN" altLang="en-US" sz="20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FADDFFE-B001-4B67-B813-1A3BBE6F0DDB}"/>
                </a:ext>
              </a:extLst>
            </p:cNvPr>
            <p:cNvSpPr/>
            <p:nvPr/>
          </p:nvSpPr>
          <p:spPr>
            <a:xfrm>
              <a:off x="-1214478" y="3889362"/>
              <a:ext cx="1879600" cy="655637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r-FR" altLang="zh-CN" sz="20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Puissance </a:t>
              </a:r>
              <a:r>
                <a:rPr lang="fr-FR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dominante</a:t>
              </a:r>
              <a:endParaRPr lang="zh-CN" altLang="en-US" sz="2000" b="1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C767F067-6355-42BD-94E3-35CADAA07133}"/>
                </a:ext>
              </a:extLst>
            </p:cNvPr>
            <p:cNvSpPr/>
            <p:nvPr/>
          </p:nvSpPr>
          <p:spPr>
            <a:xfrm flipV="1">
              <a:off x="665122" y="2125649"/>
              <a:ext cx="109538" cy="1016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直角三角形 14">
              <a:extLst>
                <a:ext uri="{FF2B5EF4-FFF2-40B4-BE49-F238E27FC236}">
                  <a16:creationId xmlns:a16="http://schemas.microsoft.com/office/drawing/2014/main" id="{60E507A3-996E-475E-A1F3-050D6D000B6E}"/>
                </a:ext>
              </a:extLst>
            </p:cNvPr>
            <p:cNvSpPr/>
            <p:nvPr/>
          </p:nvSpPr>
          <p:spPr>
            <a:xfrm>
              <a:off x="665122" y="1571612"/>
              <a:ext cx="109538" cy="1016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右箭头 47">
              <a:extLst>
                <a:ext uri="{FF2B5EF4-FFF2-40B4-BE49-F238E27FC236}">
                  <a16:creationId xmlns:a16="http://schemas.microsoft.com/office/drawing/2014/main" id="{BA5D0554-7DE9-4864-A5F2-A6CA4309C68D}"/>
                </a:ext>
              </a:extLst>
            </p:cNvPr>
            <p:cNvSpPr/>
            <p:nvPr/>
          </p:nvSpPr>
          <p:spPr>
            <a:xfrm>
              <a:off x="-173078" y="1571612"/>
              <a:ext cx="1404000" cy="655637"/>
            </a:xfrm>
            <a:prstGeom prst="rightArrow">
              <a:avLst>
                <a:gd name="adj1" fmla="val 72581"/>
                <a:gd name="adj2" fmla="val 46774"/>
              </a:avLst>
            </a:prstGeom>
            <a:solidFill>
              <a:srgbClr val="F2F2F2"/>
            </a:solidFill>
            <a:ln w="6350" cmpd="sng"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2B6D440-3297-4F9A-BDC9-DF0BF6AB0453}"/>
                </a:ext>
              </a:extLst>
            </p:cNvPr>
            <p:cNvSpPr/>
            <p:nvPr/>
          </p:nvSpPr>
          <p:spPr>
            <a:xfrm>
              <a:off x="-1159709" y="1491995"/>
              <a:ext cx="1879600" cy="655637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r-FR" altLang="zh-CN" sz="20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Capacités </a:t>
              </a:r>
              <a:r>
                <a:rPr lang="fr-FR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de </a:t>
              </a:r>
              <a:r>
                <a:rPr lang="fr-FR" altLang="zh-CN" sz="28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service</a:t>
              </a:r>
              <a:endParaRPr lang="zh-CN" altLang="en-US" sz="2800" b="1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8" name="矩形 19">
              <a:extLst>
                <a:ext uri="{FF2B5EF4-FFF2-40B4-BE49-F238E27FC236}">
                  <a16:creationId xmlns:a16="http://schemas.microsoft.com/office/drawing/2014/main" id="{B9BA3FE1-5E38-4BF0-BBDF-F00946291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977" y="1445459"/>
              <a:ext cx="5796000" cy="74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buNone/>
              </a:pPr>
              <a:r>
                <a:rPr lang="fr-FR" altLang="zh-CN" sz="1200" b="1" dirty="0" smtClean="0">
                  <a:solidFill>
                    <a:srgbClr val="002060"/>
                  </a:solidFill>
                  <a:latin typeface="黑体" pitchFamily="2" charset="-122"/>
                  <a:ea typeface="黑体" pitchFamily="2" charset="-122"/>
                </a:rPr>
                <a:t>Échelle </a:t>
              </a:r>
              <a:r>
                <a:rPr lang="fr-FR" altLang="zh-CN" sz="1200" b="1" dirty="0">
                  <a:solidFill>
                    <a:srgbClr val="002060"/>
                  </a:solidFill>
                  <a:latin typeface="黑体" pitchFamily="2" charset="-122"/>
                  <a:ea typeface="黑体" pitchFamily="2" charset="-122"/>
                </a:rPr>
                <a:t>modérée et service efficace</a:t>
              </a:r>
              <a:endParaRPr lang="zh-CN" altLang="en-US" sz="1200" b="1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9" name="矩形 21">
              <a:extLst>
                <a:ext uri="{FF2B5EF4-FFF2-40B4-BE49-F238E27FC236}">
                  <a16:creationId xmlns:a16="http://schemas.microsoft.com/office/drawing/2014/main" id="{BE605DC6-6748-4118-9401-B32EDB02E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508" y="2545421"/>
              <a:ext cx="5686184" cy="108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eaLnBrk="1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altLang="zh-CN" sz="1200" b="1" dirty="0" smtClean="0">
                  <a:solidFill>
                    <a:srgbClr val="C00000"/>
                  </a:solidFill>
                  <a:latin typeface="黑体" pitchFamily="2" charset="-122"/>
                  <a:ea typeface="黑体" pitchFamily="2" charset="-122"/>
                </a:rPr>
                <a:t>Le </a:t>
              </a:r>
              <a:r>
                <a:rPr lang="fr-FR" altLang="zh-CN" sz="1200" b="1" dirty="0">
                  <a:solidFill>
                    <a:srgbClr val="C00000"/>
                  </a:solidFill>
                  <a:latin typeface="黑体" pitchFamily="2" charset="-122"/>
                  <a:ea typeface="黑体" pitchFamily="2" charset="-122"/>
                </a:rPr>
                <a:t>diagnostic et le traitement sont standard et sûrs, avec un bon effet curatif et une haute qualité</a:t>
              </a:r>
            </a:p>
            <a:p>
              <a:pPr algn="just" eaLnBrk="1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altLang="zh-CN" sz="1200" b="1" dirty="0">
                  <a:solidFill>
                    <a:srgbClr val="C00000"/>
                  </a:solidFill>
                  <a:latin typeface="黑体" pitchFamily="2" charset="-122"/>
                  <a:ea typeface="黑体" pitchFamily="2" charset="-122"/>
                </a:rPr>
                <a:t>Peut résoudre des maladies courantes et une chirurgie courante</a:t>
              </a:r>
            </a:p>
            <a:p>
              <a:pPr algn="just" eaLnBrk="1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altLang="zh-CN" sz="1200" b="1" dirty="0">
                  <a:solidFill>
                    <a:srgbClr val="C00000"/>
                  </a:solidFill>
                  <a:latin typeface="黑体" pitchFamily="2" charset="-122"/>
                  <a:ea typeface="黑体" pitchFamily="2" charset="-122"/>
                </a:rPr>
                <a:t>Peut surmonter des maladies difficiles et une chirurgie difficile</a:t>
              </a:r>
            </a:p>
            <a:p>
              <a:pPr algn="just" eaLnBrk="1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altLang="zh-CN" sz="1200" dirty="0">
                <a:solidFill>
                  <a:srgbClr val="C00000"/>
                </a:solidFill>
                <a:latin typeface="+mn-ea"/>
                <a:ea typeface="+mn-ea"/>
              </a:endParaRPr>
            </a:p>
          </p:txBody>
        </p:sp>
        <p:sp>
          <p:nvSpPr>
            <p:cNvPr id="20" name="矩形 23">
              <a:extLst>
                <a:ext uri="{FF2B5EF4-FFF2-40B4-BE49-F238E27FC236}">
                  <a16:creationId xmlns:a16="http://schemas.microsoft.com/office/drawing/2014/main" id="{34064C21-2E16-4914-BF0A-B2A9B5FD4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921" y="3874208"/>
              <a:ext cx="5796000" cy="105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fr-FR" altLang="zh-CN" sz="1200" b="1" dirty="0" smtClean="0">
                  <a:solidFill>
                    <a:srgbClr val="002060"/>
                  </a:solidFill>
                  <a:latin typeface="黑体" pitchFamily="2" charset="-122"/>
                  <a:ea typeface="黑体" pitchFamily="2" charset="-122"/>
                </a:rPr>
                <a:t>Hauteur </a:t>
              </a:r>
              <a:r>
                <a:rPr lang="fr-FR" altLang="zh-CN" sz="1200" b="1" dirty="0">
                  <a:solidFill>
                    <a:srgbClr val="002060"/>
                  </a:solidFill>
                  <a:latin typeface="黑体" pitchFamily="2" charset="-122"/>
                  <a:ea typeface="黑体" pitchFamily="2" charset="-122"/>
                </a:rPr>
                <a:t>du talent (en particulier la hauteur du chef de discipline)</a:t>
              </a:r>
            </a:p>
            <a:p>
              <a:pPr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fr-FR" altLang="zh-CN" sz="1200" b="1" dirty="0">
                  <a:solidFill>
                    <a:srgbClr val="002060"/>
                  </a:solidFill>
                  <a:latin typeface="黑体" pitchFamily="2" charset="-122"/>
                  <a:ea typeface="黑体" pitchFamily="2" charset="-122"/>
                </a:rPr>
                <a:t>Disciplines supérieures (position dans les centres de patients et de pairs)</a:t>
              </a:r>
            </a:p>
            <a:p>
              <a:pPr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fr-FR" altLang="zh-CN" sz="1200" b="1" dirty="0">
                  <a:solidFill>
                    <a:srgbClr val="002060"/>
                  </a:solidFill>
                  <a:latin typeface="黑体" pitchFamily="2" charset="-122"/>
                  <a:ea typeface="黑体" pitchFamily="2" charset="-122"/>
                </a:rPr>
                <a:t>Capacité d'innovation (recherche et développement de nouvelles technologies et capacité de recherche scientifique)</a:t>
              </a:r>
              <a:endParaRPr lang="zh-CN" altLang="en-US" sz="1200" dirty="0">
                <a:solidFill>
                  <a:srgbClr val="002060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9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179512" y="470114"/>
            <a:ext cx="6552728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推动临床科学研究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B0433A-0567-4E00-AEBB-B97F47CEA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60204"/>
            <a:ext cx="8229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buClr>
                <a:prstClr val="black"/>
              </a:buClr>
              <a:defRPr/>
            </a:pPr>
            <a:r>
              <a:rPr lang="fr-FR" altLang="zh-CN" sz="4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Objectif </a:t>
            </a:r>
            <a:r>
              <a:rPr lang="fr-FR" altLang="zh-CN" sz="40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+ Ressources + Plateforme + Talent + Fonds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3122D1C-E661-4E1E-824D-EA6A6D7F29DB}"/>
              </a:ext>
            </a:extLst>
          </p:cNvPr>
          <p:cNvGrpSpPr/>
          <p:nvPr/>
        </p:nvGrpSpPr>
        <p:grpSpPr>
          <a:xfrm>
            <a:off x="684000" y="1700808"/>
            <a:ext cx="7776000" cy="1800200"/>
            <a:chOff x="611560" y="1340768"/>
            <a:chExt cx="4056062" cy="1103312"/>
          </a:xfrm>
        </p:grpSpPr>
        <p:sp>
          <p:nvSpPr>
            <p:cNvPr id="5" name="矩形 29">
              <a:extLst>
                <a:ext uri="{FF2B5EF4-FFF2-40B4-BE49-F238E27FC236}">
                  <a16:creationId xmlns:a16="http://schemas.microsoft.com/office/drawing/2014/main" id="{FF60AC5B-3FBA-470A-865A-D25036819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60" y="1340768"/>
              <a:ext cx="4056062" cy="1103312"/>
            </a:xfrm>
            <a:prstGeom prst="rect">
              <a:avLst/>
            </a:prstGeom>
            <a:solidFill>
              <a:srgbClr val="EBEBEB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" name="直接连接符 24">
              <a:extLst>
                <a:ext uri="{FF2B5EF4-FFF2-40B4-BE49-F238E27FC236}">
                  <a16:creationId xmlns:a16="http://schemas.microsoft.com/office/drawing/2014/main" id="{5BC49237-014C-4393-8DD5-687B0AC14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257" y="2311683"/>
              <a:ext cx="3638550" cy="0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prstDash val="sysDot"/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D2B1344B-B1A9-4FD9-96F8-B7AD489F935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67871"/>
            <a:ext cx="8229600" cy="12969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altLang="zh-CN" sz="1600" b="1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Faites </a:t>
            </a:r>
            <a:r>
              <a:rPr lang="fr-FR" altLang="zh-CN" sz="1600" b="1" dirty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bien la recherche clinique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altLang="zh-CN" sz="1600" b="1" dirty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Est le fondement du développement durable des hôpitaux de recherche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79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179512" y="478631"/>
            <a:ext cx="6552728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微软雅黑" panose="020B0503020204020204" pitchFamily="34" charset="-122"/>
              </a:rPr>
              <a:t>围绕重大疾病进行高水平联合攻关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2C42986D-3B13-4502-995C-8B886C0C4039}"/>
              </a:ext>
            </a:extLst>
          </p:cNvPr>
          <p:cNvSpPr txBox="1"/>
          <p:nvPr/>
        </p:nvSpPr>
        <p:spPr>
          <a:xfrm>
            <a:off x="1080956" y="4917162"/>
            <a:ext cx="7998250" cy="672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大团队、大人才、大文章、大专利、大产品、大会议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6B68F5-ED31-4C59-B230-FAAE2648A437}"/>
              </a:ext>
            </a:extLst>
          </p:cNvPr>
          <p:cNvSpPr/>
          <p:nvPr/>
        </p:nvSpPr>
        <p:spPr>
          <a:xfrm>
            <a:off x="3836669" y="1706230"/>
            <a:ext cx="2235317" cy="579248"/>
          </a:xfrm>
          <a:prstGeom prst="rect">
            <a:avLst/>
          </a:prstGeom>
          <a:noFill/>
          <a:ln>
            <a:solidFill>
              <a:srgbClr val="183885"/>
            </a:solidFill>
          </a:ln>
        </p:spPr>
        <p:txBody>
          <a:bodyPr rtlCol="0" anchor="ctr">
            <a:noAutofit/>
          </a:bodyPr>
          <a:lstStyle/>
          <a:p>
            <a:pPr lvl="0" algn="ctr" defTabSz="685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1200" b="1" dirty="0" smtClean="0">
                <a:solidFill>
                  <a:srgbClr val="183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Centre </a:t>
            </a:r>
            <a:r>
              <a:rPr lang="fr-FR" altLang="zh-CN" sz="1200" b="1" dirty="0">
                <a:solidFill>
                  <a:srgbClr val="183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d'innovation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18388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A85569-BC2D-43FC-979C-32C1DB230A40}"/>
              </a:ext>
            </a:extLst>
          </p:cNvPr>
          <p:cNvSpPr/>
          <p:nvPr/>
        </p:nvSpPr>
        <p:spPr>
          <a:xfrm>
            <a:off x="1080953" y="2725958"/>
            <a:ext cx="1685504" cy="698908"/>
          </a:xfrm>
          <a:prstGeom prst="rect">
            <a:avLst/>
          </a:prstGeom>
          <a:noFill/>
          <a:ln>
            <a:solidFill>
              <a:srgbClr val="183885"/>
            </a:solidFill>
          </a:ln>
        </p:spPr>
        <p:txBody>
          <a:bodyPr rtlCol="0" anchor="ctr">
            <a:noAutofit/>
          </a:bodyPr>
          <a:lstStyle/>
          <a:p>
            <a:pPr lvl="0" algn="ctr" defTabSz="685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la biologie</a:t>
            </a:r>
          </a:p>
          <a:p>
            <a:pPr lvl="0" algn="ctr" defTabSz="685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Cellules, gènes,</a:t>
            </a:r>
          </a:p>
          <a:p>
            <a:pPr lvl="0" algn="ctr" defTabSz="685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Protéomique</a:t>
            </a:r>
            <a:r>
              <a:rPr lang="fr-FR" altLang="zh-CN" sz="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, diagnostic </a:t>
            </a:r>
            <a:r>
              <a:rPr lang="fr-FR" altLang="zh-CN" sz="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moléculaire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F1E52FE-51BC-4D84-BB0D-ACD037326772}"/>
              </a:ext>
            </a:extLst>
          </p:cNvPr>
          <p:cNvSpPr/>
          <p:nvPr/>
        </p:nvSpPr>
        <p:spPr>
          <a:xfrm>
            <a:off x="2803805" y="2725958"/>
            <a:ext cx="622688" cy="698908"/>
          </a:xfrm>
          <a:prstGeom prst="rect">
            <a:avLst/>
          </a:prstGeom>
          <a:noFill/>
          <a:ln>
            <a:solidFill>
              <a:srgbClr val="183885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183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药物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18388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971ADAD-CD6F-4867-A619-9B5A09017A0A}"/>
              </a:ext>
            </a:extLst>
          </p:cNvPr>
          <p:cNvSpPr/>
          <p:nvPr/>
        </p:nvSpPr>
        <p:spPr>
          <a:xfrm>
            <a:off x="3463837" y="2725958"/>
            <a:ext cx="622688" cy="698908"/>
          </a:xfrm>
          <a:prstGeom prst="rect">
            <a:avLst/>
          </a:prstGeom>
          <a:noFill/>
          <a:ln>
            <a:solidFill>
              <a:srgbClr val="183885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183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公共卫生</a:t>
            </a:r>
            <a:endParaRPr kumimoji="0" lang="en-US" altLang="zh-CN" sz="1599" b="1" i="0" u="none" strike="noStrike" kern="1200" cap="none" spc="0" normalizeH="0" baseline="0" noProof="0" dirty="0">
              <a:ln>
                <a:noFill/>
              </a:ln>
              <a:solidFill>
                <a:srgbClr val="18388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B797DBA-9A49-4B02-8B20-22C8418B8A25}"/>
              </a:ext>
            </a:extLst>
          </p:cNvPr>
          <p:cNvSpPr/>
          <p:nvPr/>
        </p:nvSpPr>
        <p:spPr>
          <a:xfrm>
            <a:off x="4123868" y="2597237"/>
            <a:ext cx="1643840" cy="975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lvl="0" algn="ctr" defTabSz="685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Équipe </a:t>
            </a:r>
            <a:r>
              <a:rPr lang="fr-FR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de cliniciens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8EAEDC7-AD23-4F84-9F5D-036964AF5F62}"/>
              </a:ext>
            </a:extLst>
          </p:cNvPr>
          <p:cNvSpPr/>
          <p:nvPr/>
        </p:nvSpPr>
        <p:spPr>
          <a:xfrm>
            <a:off x="6465085" y="2725958"/>
            <a:ext cx="622688" cy="698908"/>
          </a:xfrm>
          <a:prstGeom prst="rect">
            <a:avLst/>
          </a:prstGeom>
          <a:noFill/>
          <a:ln>
            <a:solidFill>
              <a:srgbClr val="183885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183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器械</a:t>
            </a:r>
            <a:endParaRPr kumimoji="0" lang="en-US" altLang="zh-CN" sz="1599" b="1" i="0" u="none" strike="noStrike" kern="1200" cap="none" spc="0" normalizeH="0" baseline="0" noProof="0" dirty="0">
              <a:ln>
                <a:noFill/>
              </a:ln>
              <a:solidFill>
                <a:srgbClr val="18388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82BBAEC-CE06-411D-A523-FAFE321E9AAB}"/>
              </a:ext>
            </a:extLst>
          </p:cNvPr>
          <p:cNvSpPr/>
          <p:nvPr/>
        </p:nvSpPr>
        <p:spPr>
          <a:xfrm>
            <a:off x="8445179" y="2725958"/>
            <a:ext cx="622688" cy="698908"/>
          </a:xfrm>
          <a:prstGeom prst="rect">
            <a:avLst/>
          </a:prstGeom>
          <a:noFill/>
          <a:ln>
            <a:solidFill>
              <a:srgbClr val="183885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183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企业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18388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F1E6F3A-D3A1-473F-9846-1925001BA3B7}"/>
              </a:ext>
            </a:extLst>
          </p:cNvPr>
          <p:cNvSpPr/>
          <p:nvPr/>
        </p:nvSpPr>
        <p:spPr>
          <a:xfrm>
            <a:off x="7785150" y="2725958"/>
            <a:ext cx="622688" cy="698908"/>
          </a:xfrm>
          <a:prstGeom prst="rect">
            <a:avLst/>
          </a:prstGeom>
          <a:noFill/>
          <a:ln>
            <a:solidFill>
              <a:srgbClr val="183885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183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工程师</a:t>
            </a:r>
            <a:endParaRPr kumimoji="0" lang="en-US" altLang="zh-CN" sz="1599" b="1" i="0" u="none" strike="noStrike" kern="1200" cap="none" spc="0" normalizeH="0" baseline="0" noProof="0" dirty="0">
              <a:ln>
                <a:noFill/>
              </a:ln>
              <a:solidFill>
                <a:srgbClr val="18388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41E09F2-630C-4E92-AF90-9B8BD041A05E}"/>
              </a:ext>
            </a:extLst>
          </p:cNvPr>
          <p:cNvSpPr/>
          <p:nvPr/>
        </p:nvSpPr>
        <p:spPr>
          <a:xfrm>
            <a:off x="7125118" y="2721825"/>
            <a:ext cx="622688" cy="707175"/>
          </a:xfrm>
          <a:prstGeom prst="rect">
            <a:avLst/>
          </a:prstGeom>
          <a:noFill/>
          <a:ln>
            <a:solidFill>
              <a:srgbClr val="183885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183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影像</a:t>
            </a:r>
            <a:endParaRPr kumimoji="0" lang="en-US" altLang="zh-CN" sz="1599" b="1" i="0" u="none" strike="noStrike" kern="1200" cap="none" spc="0" normalizeH="0" baseline="0" noProof="0" dirty="0">
              <a:ln>
                <a:noFill/>
              </a:ln>
              <a:solidFill>
                <a:srgbClr val="18388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ctr" defTabSz="685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83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VR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6D45AF1-676F-4F59-8B12-39F6AE8CAB38}"/>
              </a:ext>
            </a:extLst>
          </p:cNvPr>
          <p:cNvSpPr/>
          <p:nvPr/>
        </p:nvSpPr>
        <p:spPr>
          <a:xfrm>
            <a:off x="5805053" y="2725958"/>
            <a:ext cx="622688" cy="698908"/>
          </a:xfrm>
          <a:prstGeom prst="rect">
            <a:avLst/>
          </a:prstGeom>
          <a:noFill/>
          <a:ln>
            <a:solidFill>
              <a:srgbClr val="183885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183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材料</a:t>
            </a:r>
            <a:endParaRPr kumimoji="0" lang="en-US" altLang="zh-CN" sz="1599" b="1" i="0" u="none" strike="noStrike" kern="1200" cap="none" spc="0" normalizeH="0" baseline="0" noProof="0" dirty="0">
              <a:ln>
                <a:noFill/>
              </a:ln>
              <a:solidFill>
                <a:srgbClr val="18388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ctr" defTabSz="685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83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3D</a:t>
            </a:r>
            <a:endParaRPr kumimoji="0" lang="en-US" altLang="zh-CN" sz="1050" b="1" i="0" u="none" strike="noStrike" kern="1200" cap="none" spc="0" normalizeH="0" baseline="0" noProof="0" dirty="0">
              <a:ln>
                <a:noFill/>
              </a:ln>
              <a:solidFill>
                <a:srgbClr val="18388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6" name="组合 47">
            <a:extLst>
              <a:ext uri="{FF2B5EF4-FFF2-40B4-BE49-F238E27FC236}">
                <a16:creationId xmlns:a16="http://schemas.microsoft.com/office/drawing/2014/main" id="{3B08A9D8-7E0A-46BC-BF07-62C849221587}"/>
              </a:ext>
            </a:extLst>
          </p:cNvPr>
          <p:cNvGrpSpPr/>
          <p:nvPr/>
        </p:nvGrpSpPr>
        <p:grpSpPr>
          <a:xfrm>
            <a:off x="1964455" y="2285482"/>
            <a:ext cx="6792064" cy="452212"/>
            <a:chOff x="1907704" y="1394591"/>
            <a:chExt cx="6792064" cy="45233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2E23E5E-6247-4077-A504-19C01CC4BA6C}"/>
                </a:ext>
              </a:extLst>
            </p:cNvPr>
            <p:cNvCxnSpPr/>
            <p:nvPr/>
          </p:nvCxnSpPr>
          <p:spPr>
            <a:xfrm>
              <a:off x="4897571" y="1394591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CBB6D8-56A4-439F-9BCD-AEA67FA4429D}"/>
                </a:ext>
              </a:extLst>
            </p:cNvPr>
            <p:cNvCxnSpPr/>
            <p:nvPr/>
          </p:nvCxnSpPr>
          <p:spPr>
            <a:xfrm>
              <a:off x="1907704" y="1620756"/>
              <a:ext cx="6792064" cy="0"/>
            </a:xfrm>
            <a:prstGeom prst="line">
              <a:avLst/>
            </a:prstGeom>
            <a:ln>
              <a:solidFill>
                <a:srgbClr val="1E3C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0A146A0-DBB5-4691-BCAB-588B00C1184F}"/>
                </a:ext>
              </a:extLst>
            </p:cNvPr>
            <p:cNvCxnSpPr/>
            <p:nvPr/>
          </p:nvCxnSpPr>
          <p:spPr>
            <a:xfrm>
              <a:off x="1907704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82247045-FB51-4595-B4CD-757F868F4886}"/>
                </a:ext>
              </a:extLst>
            </p:cNvPr>
            <p:cNvCxnSpPr/>
            <p:nvPr/>
          </p:nvCxnSpPr>
          <p:spPr>
            <a:xfrm>
              <a:off x="6732240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21EE5D0-6926-46E6-8E8D-878F6A9E0E13}"/>
                </a:ext>
              </a:extLst>
            </p:cNvPr>
            <p:cNvCxnSpPr/>
            <p:nvPr/>
          </p:nvCxnSpPr>
          <p:spPr>
            <a:xfrm>
              <a:off x="7380312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6C7A49C-0FC3-496C-87BE-2E5D6F1A419E}"/>
                </a:ext>
              </a:extLst>
            </p:cNvPr>
            <p:cNvCxnSpPr/>
            <p:nvPr/>
          </p:nvCxnSpPr>
          <p:spPr>
            <a:xfrm>
              <a:off x="8028384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303E75CB-0806-481C-B1C5-B68D1680B272}"/>
                </a:ext>
              </a:extLst>
            </p:cNvPr>
            <p:cNvCxnSpPr/>
            <p:nvPr/>
          </p:nvCxnSpPr>
          <p:spPr>
            <a:xfrm>
              <a:off x="8699768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3D239EB-0EA7-4D73-97F2-FF970A55EA67}"/>
                </a:ext>
              </a:extLst>
            </p:cNvPr>
            <p:cNvCxnSpPr/>
            <p:nvPr/>
          </p:nvCxnSpPr>
          <p:spPr>
            <a:xfrm>
              <a:off x="6084168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9611684-68F7-44FE-B6AA-3D739EF445CB}"/>
                </a:ext>
              </a:extLst>
            </p:cNvPr>
            <p:cNvCxnSpPr/>
            <p:nvPr/>
          </p:nvCxnSpPr>
          <p:spPr>
            <a:xfrm>
              <a:off x="4897571" y="1620756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0478257-2129-45AF-8B96-89D98872DC74}"/>
                </a:ext>
              </a:extLst>
            </p:cNvPr>
            <p:cNvCxnSpPr/>
            <p:nvPr/>
          </p:nvCxnSpPr>
          <p:spPr>
            <a:xfrm>
              <a:off x="3707904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3F0E10A4-C711-444D-938D-2CB9C8E60180}"/>
                </a:ext>
              </a:extLst>
            </p:cNvPr>
            <p:cNvCxnSpPr/>
            <p:nvPr/>
          </p:nvCxnSpPr>
          <p:spPr>
            <a:xfrm>
              <a:off x="3059832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五边形 48">
            <a:extLst>
              <a:ext uri="{FF2B5EF4-FFF2-40B4-BE49-F238E27FC236}">
                <a16:creationId xmlns:a16="http://schemas.microsoft.com/office/drawing/2014/main" id="{2472008A-B980-4620-8736-4D456402351A}"/>
              </a:ext>
            </a:extLst>
          </p:cNvPr>
          <p:cNvSpPr/>
          <p:nvPr/>
        </p:nvSpPr>
        <p:spPr>
          <a:xfrm rot="5400000">
            <a:off x="-36352" y="2865682"/>
            <a:ext cx="1223817" cy="936104"/>
          </a:xfrm>
          <a:prstGeom prst="homePlate">
            <a:avLst/>
          </a:prstGeom>
          <a:solidFill>
            <a:srgbClr val="183884"/>
          </a:solidFill>
        </p:spPr>
        <p:txBody>
          <a:bodyPr vert="vert270"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团队合作</a:t>
            </a:r>
          </a:p>
        </p:txBody>
      </p:sp>
      <p:sp>
        <p:nvSpPr>
          <p:cNvPr id="30" name="燕尾形 50">
            <a:extLst>
              <a:ext uri="{FF2B5EF4-FFF2-40B4-BE49-F238E27FC236}">
                <a16:creationId xmlns:a16="http://schemas.microsoft.com/office/drawing/2014/main" id="{2736E872-B0C6-4C92-BB0A-DCC318072435}"/>
              </a:ext>
            </a:extLst>
          </p:cNvPr>
          <p:cNvSpPr/>
          <p:nvPr/>
        </p:nvSpPr>
        <p:spPr>
          <a:xfrm rot="5400000">
            <a:off x="-258599" y="4283320"/>
            <a:ext cx="1675735" cy="936104"/>
          </a:xfrm>
          <a:prstGeom prst="chevron">
            <a:avLst>
              <a:gd name="adj" fmla="val 46001"/>
            </a:avLst>
          </a:prstGeom>
          <a:solidFill>
            <a:srgbClr val="183884"/>
          </a:solidFill>
        </p:spPr>
        <p:txBody>
          <a:bodyPr vert="vert270"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中国声音</a:t>
            </a:r>
            <a:endParaRPr kumimoji="0" lang="zh-CN" altLang="en-US" sz="23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1" name="下箭头 52">
            <a:extLst>
              <a:ext uri="{FF2B5EF4-FFF2-40B4-BE49-F238E27FC236}">
                <a16:creationId xmlns:a16="http://schemas.microsoft.com/office/drawing/2014/main" id="{CC573AF5-FCA7-4832-AACF-ADFADB164076}"/>
              </a:ext>
            </a:extLst>
          </p:cNvPr>
          <p:cNvSpPr/>
          <p:nvPr/>
        </p:nvSpPr>
        <p:spPr>
          <a:xfrm>
            <a:off x="4774302" y="4581128"/>
            <a:ext cx="360040" cy="340256"/>
          </a:xfrm>
          <a:prstGeom prst="downArrow">
            <a:avLst/>
          </a:prstGeom>
          <a:solidFill>
            <a:srgbClr val="183884"/>
          </a:solidFill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32" name="组合 53">
            <a:extLst>
              <a:ext uri="{FF2B5EF4-FFF2-40B4-BE49-F238E27FC236}">
                <a16:creationId xmlns:a16="http://schemas.microsoft.com/office/drawing/2014/main" id="{8098B5C5-255A-4AA9-B950-375CA7A85BF9}"/>
              </a:ext>
            </a:extLst>
          </p:cNvPr>
          <p:cNvGrpSpPr/>
          <p:nvPr/>
        </p:nvGrpSpPr>
        <p:grpSpPr>
          <a:xfrm flipV="1">
            <a:off x="1962180" y="3475596"/>
            <a:ext cx="6792064" cy="311759"/>
            <a:chOff x="1907704" y="1620756"/>
            <a:chExt cx="6792064" cy="226165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928FD8F1-75FA-48AE-9BDE-8F5D004913E5}"/>
                </a:ext>
              </a:extLst>
            </p:cNvPr>
            <p:cNvCxnSpPr/>
            <p:nvPr/>
          </p:nvCxnSpPr>
          <p:spPr>
            <a:xfrm>
              <a:off x="1907704" y="1620756"/>
              <a:ext cx="6792064" cy="0"/>
            </a:xfrm>
            <a:prstGeom prst="line">
              <a:avLst/>
            </a:prstGeom>
            <a:ln>
              <a:solidFill>
                <a:srgbClr val="1E3C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F5C8E6DB-2076-419E-A2BD-917FB1B9607F}"/>
                </a:ext>
              </a:extLst>
            </p:cNvPr>
            <p:cNvCxnSpPr/>
            <p:nvPr/>
          </p:nvCxnSpPr>
          <p:spPr>
            <a:xfrm>
              <a:off x="1907704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46085A12-1689-42CC-A129-47FDFBDF87F0}"/>
                </a:ext>
              </a:extLst>
            </p:cNvPr>
            <p:cNvCxnSpPr/>
            <p:nvPr/>
          </p:nvCxnSpPr>
          <p:spPr>
            <a:xfrm>
              <a:off x="6732240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A64C0AF1-5155-456F-9039-E3A4A18657A3}"/>
                </a:ext>
              </a:extLst>
            </p:cNvPr>
            <p:cNvCxnSpPr/>
            <p:nvPr/>
          </p:nvCxnSpPr>
          <p:spPr>
            <a:xfrm>
              <a:off x="7380312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CF50A426-E704-4130-84AB-E9E487A1DE01}"/>
                </a:ext>
              </a:extLst>
            </p:cNvPr>
            <p:cNvCxnSpPr/>
            <p:nvPr/>
          </p:nvCxnSpPr>
          <p:spPr>
            <a:xfrm>
              <a:off x="8028384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10631CDA-7D31-4922-BB0C-1852F11FF99C}"/>
                </a:ext>
              </a:extLst>
            </p:cNvPr>
            <p:cNvCxnSpPr/>
            <p:nvPr/>
          </p:nvCxnSpPr>
          <p:spPr>
            <a:xfrm>
              <a:off x="8699768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ECB3F8CF-DB0F-439D-AA76-705FEB8BA1DC}"/>
                </a:ext>
              </a:extLst>
            </p:cNvPr>
            <p:cNvCxnSpPr/>
            <p:nvPr/>
          </p:nvCxnSpPr>
          <p:spPr>
            <a:xfrm>
              <a:off x="6084168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CE8DD937-76DE-4059-B068-E860B50F0D8D}"/>
                </a:ext>
              </a:extLst>
            </p:cNvPr>
            <p:cNvCxnSpPr/>
            <p:nvPr/>
          </p:nvCxnSpPr>
          <p:spPr>
            <a:xfrm>
              <a:off x="3707904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30370265-06D4-4E9B-9233-E412F2673E2D}"/>
                </a:ext>
              </a:extLst>
            </p:cNvPr>
            <p:cNvCxnSpPr/>
            <p:nvPr/>
          </p:nvCxnSpPr>
          <p:spPr>
            <a:xfrm>
              <a:off x="3059832" y="1620756"/>
              <a:ext cx="0" cy="22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D7FF70BE-D582-4934-9164-1DD7CAE6024C}"/>
              </a:ext>
            </a:extLst>
          </p:cNvPr>
          <p:cNvCxnSpPr/>
          <p:nvPr/>
        </p:nvCxnSpPr>
        <p:spPr>
          <a:xfrm>
            <a:off x="4954322" y="3601023"/>
            <a:ext cx="0" cy="444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308EB24E-6A43-487C-84E7-EB4ED3CA67FB}"/>
              </a:ext>
            </a:extLst>
          </p:cNvPr>
          <p:cNvSpPr/>
          <p:nvPr/>
        </p:nvSpPr>
        <p:spPr>
          <a:xfrm>
            <a:off x="1080957" y="4045729"/>
            <a:ext cx="7986910" cy="535399"/>
          </a:xfrm>
          <a:prstGeom prst="rect">
            <a:avLst/>
          </a:prstGeom>
          <a:noFill/>
          <a:ln>
            <a:solidFill>
              <a:srgbClr val="183885"/>
            </a:solidFill>
          </a:ln>
        </p:spPr>
        <p:txBody>
          <a:bodyPr rtlCol="0" anchor="ctr">
            <a:noAutofit/>
          </a:bodyPr>
          <a:lstStyle/>
          <a:p>
            <a:pPr lvl="0" algn="ctr" defTabSz="685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1200" b="1" dirty="0" smtClean="0">
                <a:solidFill>
                  <a:srgbClr val="183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Diagnostic </a:t>
            </a:r>
            <a:r>
              <a:rPr lang="fr-FR" altLang="zh-CN" sz="1200" b="1" dirty="0">
                <a:solidFill>
                  <a:srgbClr val="183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et traitement des principales maladies: alerte précoce et prédiction, diagnostic et traitement (innovation chirurgicale, mise au point de médicaments)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18388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4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179511" y="635594"/>
            <a:ext cx="7176963" cy="41714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优质的临床医疗是临床科学研究的资源</a:t>
            </a:r>
            <a:endParaRPr lang="en-US" altLang="zh-CN" sz="32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3" name="组合 23">
            <a:extLst>
              <a:ext uri="{FF2B5EF4-FFF2-40B4-BE49-F238E27FC236}">
                <a16:creationId xmlns:a16="http://schemas.microsoft.com/office/drawing/2014/main" id="{843A76CC-FE05-432E-B789-C7105BB0D145}"/>
              </a:ext>
            </a:extLst>
          </p:cNvPr>
          <p:cNvGrpSpPr/>
          <p:nvPr/>
        </p:nvGrpSpPr>
        <p:grpSpPr>
          <a:xfrm>
            <a:off x="323850" y="1453156"/>
            <a:ext cx="8391554" cy="4856164"/>
            <a:chOff x="323850" y="1000108"/>
            <a:chExt cx="8391554" cy="4856164"/>
          </a:xfrm>
        </p:grpSpPr>
        <p:pic>
          <p:nvPicPr>
            <p:cNvPr id="4" name="Picture 3" descr="num-1_t1">
              <a:extLst>
                <a:ext uri="{FF2B5EF4-FFF2-40B4-BE49-F238E27FC236}">
                  <a16:creationId xmlns:a16="http://schemas.microsoft.com/office/drawing/2014/main" id="{51F04075-417A-4AA1-B35A-F417A7F73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59563" y="1958959"/>
              <a:ext cx="1312862" cy="148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B1CD3684-9266-4241-8DDF-EFF5CF3E0E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59000" y="1263634"/>
              <a:ext cx="6021388" cy="4592638"/>
            </a:xfrm>
            <a:custGeom>
              <a:avLst/>
              <a:gdLst>
                <a:gd name="G0" fmla="+- -5540036 0 0"/>
                <a:gd name="G1" fmla="+- 1595038 0 0"/>
                <a:gd name="G2" fmla="+- -5540036 0 1595038"/>
                <a:gd name="G3" fmla="+- 10800 0 0"/>
                <a:gd name="G4" fmla="+- 0 0 -554003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474 0 0"/>
                <a:gd name="G9" fmla="+- 0 0 1595038"/>
                <a:gd name="G10" fmla="+- 7474 0 2700"/>
                <a:gd name="G11" fmla="cos G10 -5540036"/>
                <a:gd name="G12" fmla="sin G10 -5540036"/>
                <a:gd name="G13" fmla="cos 13500 -5540036"/>
                <a:gd name="G14" fmla="sin 13500 -5540036"/>
                <a:gd name="G15" fmla="+- G11 10800 0"/>
                <a:gd name="G16" fmla="+- G12 10800 0"/>
                <a:gd name="G17" fmla="+- G13 10800 0"/>
                <a:gd name="G18" fmla="+- G14 10800 0"/>
                <a:gd name="G19" fmla="*/ 7474 1 2"/>
                <a:gd name="G20" fmla="+- G19 5400 0"/>
                <a:gd name="G21" fmla="cos G20 -5540036"/>
                <a:gd name="G22" fmla="sin G20 -5540036"/>
                <a:gd name="G23" fmla="+- G21 10800 0"/>
                <a:gd name="G24" fmla="+- G12 G23 G22"/>
                <a:gd name="G25" fmla="+- G22 G23 G11"/>
                <a:gd name="G26" fmla="cos 10800 -5540036"/>
                <a:gd name="G27" fmla="sin 10800 -5540036"/>
                <a:gd name="G28" fmla="cos 7474 -5540036"/>
                <a:gd name="G29" fmla="sin 7474 -554003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595038"/>
                <a:gd name="G36" fmla="sin G34 1595038"/>
                <a:gd name="G37" fmla="+/ 1595038 -554003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474 G39"/>
                <a:gd name="G43" fmla="sin 747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56 w 21600"/>
                <a:gd name="T5" fmla="*/ 16215 h 21600"/>
                <a:gd name="T6" fmla="*/ 19124 w 21600"/>
                <a:gd name="T7" fmla="*/ 14565 h 21600"/>
                <a:gd name="T8" fmla="*/ 4333 w 21600"/>
                <a:gd name="T9" fmla="*/ 14548 h 21600"/>
                <a:gd name="T10" fmla="*/ 12085 w 21600"/>
                <a:gd name="T11" fmla="*/ -2639 h 21600"/>
                <a:gd name="T12" fmla="*/ 16013 w 21600"/>
                <a:gd name="T13" fmla="*/ 2120 h 21600"/>
                <a:gd name="T14" fmla="*/ 11254 w 21600"/>
                <a:gd name="T15" fmla="*/ 604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11" y="3359"/>
                  </a:moveTo>
                  <a:cubicBezTo>
                    <a:pt x="11275" y="3337"/>
                    <a:pt x="11037" y="3326"/>
                    <a:pt x="10800" y="3326"/>
                  </a:cubicBezTo>
                  <a:cubicBezTo>
                    <a:pt x="6672" y="3326"/>
                    <a:pt x="3326" y="6672"/>
                    <a:pt x="3326" y="10800"/>
                  </a:cubicBezTo>
                  <a:cubicBezTo>
                    <a:pt x="3326" y="14927"/>
                    <a:pt x="6672" y="18274"/>
                    <a:pt x="10800" y="18274"/>
                  </a:cubicBezTo>
                  <a:cubicBezTo>
                    <a:pt x="13735" y="18274"/>
                    <a:pt x="16399" y="16555"/>
                    <a:pt x="17609" y="13880"/>
                  </a:cubicBezTo>
                  <a:lnTo>
                    <a:pt x="20640" y="15250"/>
                  </a:lnTo>
                  <a:cubicBezTo>
                    <a:pt x="18891" y="19116"/>
                    <a:pt x="15042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1143" y="-1"/>
                    <a:pt x="11486" y="16"/>
                    <a:pt x="11828" y="49"/>
                  </a:cubicBezTo>
                  <a:lnTo>
                    <a:pt x="12085" y="-2639"/>
                  </a:lnTo>
                  <a:lnTo>
                    <a:pt x="16013" y="2120"/>
                  </a:lnTo>
                  <a:lnTo>
                    <a:pt x="11254" y="6047"/>
                  </a:lnTo>
                  <a:lnTo>
                    <a:pt x="11511" y="335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Bottom">
                <a:rot lat="19499999" lon="0" rev="0"/>
              </a:camera>
              <a:lightRig rig="legacyNormal4" dir="t"/>
            </a:scene3d>
            <a:sp3d extrusionH="100000" prstMaterial="legacyMetal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6" name="Picture 5" descr="232">
              <a:extLst>
                <a:ext uri="{FF2B5EF4-FFF2-40B4-BE49-F238E27FC236}">
                  <a16:creationId xmlns:a16="http://schemas.microsoft.com/office/drawing/2014/main" id="{36C5CEA5-4E13-45B4-93AE-62E6943BE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2122488" y="2816209"/>
              <a:ext cx="1125537" cy="98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133">
              <a:extLst>
                <a:ext uri="{FF2B5EF4-FFF2-40B4-BE49-F238E27FC236}">
                  <a16:creationId xmlns:a16="http://schemas.microsoft.com/office/drawing/2014/main" id="{4E37CCF5-611B-4CC4-95E5-C5B64AD3B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-12000" contrast="6000"/>
            </a:blip>
            <a:srcRect/>
            <a:stretch>
              <a:fillRect/>
            </a:stretch>
          </p:blipFill>
          <p:spPr bwMode="auto">
            <a:xfrm>
              <a:off x="4354513" y="1641459"/>
              <a:ext cx="989012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11579C22-2EE0-44C9-9679-01ED20E89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4" y="1000108"/>
              <a:ext cx="464347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fr-FR" altLang="zh-CN" dirty="0" smtClean="0">
                  <a:solidFill>
                    <a:srgbClr val="002060"/>
                  </a:solidFill>
                  <a:ea typeface="黑体" pitchFamily="2" charset="-122"/>
                </a:rPr>
                <a:t>Améliorer </a:t>
              </a:r>
              <a:r>
                <a:rPr lang="fr-FR" altLang="zh-CN" dirty="0" smtClean="0">
                  <a:solidFill>
                    <a:srgbClr val="002060"/>
                  </a:solidFill>
                  <a:ea typeface="黑体" pitchFamily="2" charset="-122"/>
                </a:rPr>
                <a:t>le </a:t>
              </a:r>
              <a:r>
                <a:rPr lang="fr-FR" altLang="zh-CN" dirty="0">
                  <a:solidFill>
                    <a:srgbClr val="002060"/>
                  </a:solidFill>
                  <a:ea typeface="黑体" pitchFamily="2" charset="-122"/>
                </a:rPr>
                <a:t>niveau d'efficacité ou de diagnostic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黑体" pitchFamily="2" charset="-122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DAC8C83-6B08-4AF5-A65A-909476F20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4767247"/>
              <a:ext cx="424815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r-FR" altLang="zh-CN" sz="1600" dirty="0" smtClean="0">
                  <a:solidFill>
                    <a:srgbClr val="002060"/>
                  </a:solidFill>
                  <a:ea typeface="黑体" pitchFamily="2" charset="-122"/>
                </a:rPr>
                <a:t>Guidé </a:t>
              </a:r>
              <a:r>
                <a:rPr lang="fr-FR" altLang="zh-CN" sz="1600" dirty="0">
                  <a:solidFill>
                    <a:srgbClr val="002060"/>
                  </a:solidFill>
                  <a:ea typeface="黑体" pitchFamily="2" charset="-122"/>
                </a:rPr>
                <a:t>par des problèmes cliniques, découvrir ce qui doit être amélioré et recherché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黑体" pitchFamily="2" charset="-122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0FAB0CE4-A186-4C57-81B8-8ABAAC25C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1819259"/>
              <a:ext cx="266382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fr-FR" altLang="zh-CN" sz="1100" dirty="0" smtClean="0">
                  <a:solidFill>
                    <a:srgbClr val="002060"/>
                  </a:solidFill>
                  <a:ea typeface="黑体" pitchFamily="2" charset="-122"/>
                </a:rPr>
                <a:t>Former </a:t>
              </a:r>
              <a:r>
                <a:rPr lang="fr-FR" altLang="zh-CN" sz="1100" dirty="0">
                  <a:solidFill>
                    <a:srgbClr val="002060"/>
                  </a:solidFill>
                  <a:ea typeface="黑体" pitchFamily="2" charset="-122"/>
                </a:rPr>
                <a:t>un projet de recherche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黑体" pitchFamily="2" charset="-122"/>
              </a:endParaRPr>
            </a:p>
          </p:txBody>
        </p:sp>
        <p:cxnSp>
          <p:nvCxnSpPr>
            <p:cNvPr id="11" name="AutoShape 11">
              <a:extLst>
                <a:ext uri="{FF2B5EF4-FFF2-40B4-BE49-F238E27FC236}">
                  <a16:creationId xmlns:a16="http://schemas.microsoft.com/office/drawing/2014/main" id="{AA0EEA16-1F31-42A8-946A-0F9D20C9F960}"/>
                </a:ext>
              </a:extLst>
            </p:cNvPr>
            <p:cNvCxnSpPr>
              <a:cxnSpLocks noChangeShapeType="1"/>
              <a:stCxn id="8" idx="2"/>
            </p:cNvCxnSpPr>
            <p:nvPr/>
          </p:nvCxnSpPr>
          <p:spPr bwMode="auto">
            <a:xfrm rot="5400000">
              <a:off x="5565962" y="1424010"/>
              <a:ext cx="605279" cy="1050137"/>
            </a:xfrm>
            <a:prstGeom prst="bentConnector2">
              <a:avLst/>
            </a:prstGeom>
            <a:noFill/>
            <a:ln w="9525">
              <a:solidFill>
                <a:schemeClr val="accent1"/>
              </a:solidFill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D617BF90-AF3C-49EA-ADF7-98A3BD09C2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1432719" y="2618566"/>
              <a:ext cx="947737" cy="431800"/>
            </a:xfrm>
            <a:prstGeom prst="bentConnector2">
              <a:avLst/>
            </a:prstGeom>
            <a:noFill/>
            <a:ln w="9525">
              <a:solidFill>
                <a:schemeClr val="accent1"/>
              </a:solidFill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13" name="AutoShape 14">
              <a:extLst>
                <a:ext uri="{FF2B5EF4-FFF2-40B4-BE49-F238E27FC236}">
                  <a16:creationId xmlns:a16="http://schemas.microsoft.com/office/drawing/2014/main" id="{CAD0E211-797A-4EED-A910-C8FCFE384D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906588" y="4335447"/>
              <a:ext cx="1870075" cy="360362"/>
            </a:xfrm>
            <a:prstGeom prst="bentConnector3">
              <a:avLst>
                <a:gd name="adj1" fmla="val 167"/>
              </a:avLst>
            </a:prstGeom>
            <a:noFill/>
            <a:ln w="9525">
              <a:solidFill>
                <a:schemeClr val="accent1"/>
              </a:solidFill>
              <a:miter lim="800000"/>
              <a:headEnd type="oval" w="med" len="med"/>
              <a:tailEnd type="oval" w="med" len="med"/>
            </a:ln>
          </p:spPr>
        </p:cxnSp>
        <p:pic>
          <p:nvPicPr>
            <p:cNvPr id="14" name="Picture 15" descr="092">
              <a:extLst>
                <a:ext uri="{FF2B5EF4-FFF2-40B4-BE49-F238E27FC236}">
                  <a16:creationId xmlns:a16="http://schemas.microsoft.com/office/drawing/2014/main" id="{DB8E6945-DE01-4CA6-AAD7-1B1B16FDC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3175" y="3733784"/>
              <a:ext cx="1401763" cy="88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15E2518-C164-41D1-9DD5-EFF1CDC1F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0" y="5186378"/>
              <a:ext cx="308133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lang="fr-FR" altLang="zh-CN" sz="1600" dirty="0" smtClean="0">
                  <a:solidFill>
                    <a:srgbClr val="002060"/>
                  </a:solidFill>
                  <a:ea typeface="黑体" pitchFamily="2" charset="-122"/>
                </a:rPr>
                <a:t>Améliorer </a:t>
              </a:r>
              <a:r>
                <a:rPr lang="fr-FR" altLang="zh-CN" sz="1600" dirty="0">
                  <a:solidFill>
                    <a:srgbClr val="002060"/>
                  </a:solidFill>
                  <a:ea typeface="黑体" pitchFamily="2" charset="-122"/>
                </a:rPr>
                <a:t>la cohorte de recherche clinique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黑体" pitchFamily="2" charset="-122"/>
              </a:endParaRPr>
            </a:p>
          </p:txBody>
        </p:sp>
        <p:cxnSp>
          <p:nvCxnSpPr>
            <p:cNvPr id="16" name="AutoShape 24">
              <a:extLst>
                <a:ext uri="{FF2B5EF4-FFF2-40B4-BE49-F238E27FC236}">
                  <a16:creationId xmlns:a16="http://schemas.microsoft.com/office/drawing/2014/main" id="{360F9389-6579-4BD1-95E7-B8011D3537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9563" y="4335447"/>
              <a:ext cx="696912" cy="830262"/>
            </a:xfrm>
            <a:prstGeom prst="bentConnector2">
              <a:avLst/>
            </a:prstGeom>
            <a:noFill/>
            <a:ln w="9525">
              <a:solidFill>
                <a:schemeClr val="accent1"/>
              </a:solidFill>
              <a:miter lim="800000"/>
              <a:headEnd type="oval" w="med" len="med"/>
              <a:tailEnd type="oval" w="med" len="med"/>
            </a:ln>
          </p:spPr>
        </p:cxnSp>
        <p:grpSp>
          <p:nvGrpSpPr>
            <p:cNvPr id="17" name="Group 25">
              <a:extLst>
                <a:ext uri="{FF2B5EF4-FFF2-40B4-BE49-F238E27FC236}">
                  <a16:creationId xmlns:a16="http://schemas.microsoft.com/office/drawing/2014/main" id="{FA734156-E2C5-4A4D-B8A1-0D9530B789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0613" y="3368659"/>
              <a:ext cx="1125537" cy="1038225"/>
              <a:chOff x="482" y="1851"/>
              <a:chExt cx="860" cy="796"/>
            </a:xfrm>
          </p:grpSpPr>
          <p:sp>
            <p:nvSpPr>
              <p:cNvPr id="18" name="Freeform 26">
                <a:extLst>
                  <a:ext uri="{FF2B5EF4-FFF2-40B4-BE49-F238E27FC236}">
                    <a16:creationId xmlns:a16="http://schemas.microsoft.com/office/drawing/2014/main" id="{87ECB1C1-6683-46FB-A7D8-54C6C8AF2E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7" y="2464"/>
                <a:ext cx="335" cy="173"/>
              </a:xfrm>
              <a:custGeom>
                <a:avLst/>
                <a:gdLst>
                  <a:gd name="T0" fmla="*/ 0 w 335"/>
                  <a:gd name="T1" fmla="*/ 166 h 173"/>
                  <a:gd name="T2" fmla="*/ 58 w 335"/>
                  <a:gd name="T3" fmla="*/ 173 h 173"/>
                  <a:gd name="T4" fmla="*/ 297 w 335"/>
                  <a:gd name="T5" fmla="*/ 32 h 173"/>
                  <a:gd name="T6" fmla="*/ 289 w 335"/>
                  <a:gd name="T7" fmla="*/ 8 h 173"/>
                  <a:gd name="T8" fmla="*/ 223 w 335"/>
                  <a:gd name="T9" fmla="*/ 26 h 173"/>
                  <a:gd name="T10" fmla="*/ 0 w 335"/>
                  <a:gd name="T11" fmla="*/ 166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5"/>
                  <a:gd name="T19" fmla="*/ 0 h 173"/>
                  <a:gd name="T20" fmla="*/ 335 w 335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5" h="173">
                    <a:moveTo>
                      <a:pt x="0" y="166"/>
                    </a:moveTo>
                    <a:lnTo>
                      <a:pt x="58" y="173"/>
                    </a:lnTo>
                    <a:lnTo>
                      <a:pt x="297" y="32"/>
                    </a:lnTo>
                    <a:cubicBezTo>
                      <a:pt x="335" y="5"/>
                      <a:pt x="301" y="9"/>
                      <a:pt x="289" y="8"/>
                    </a:cubicBezTo>
                    <a:cubicBezTo>
                      <a:pt x="277" y="7"/>
                      <a:pt x="271" y="0"/>
                      <a:pt x="223" y="26"/>
                    </a:cubicBezTo>
                    <a:lnTo>
                      <a:pt x="0" y="1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9" name="Freeform 27">
                <a:extLst>
                  <a:ext uri="{FF2B5EF4-FFF2-40B4-BE49-F238E27FC236}">
                    <a16:creationId xmlns:a16="http://schemas.microsoft.com/office/drawing/2014/main" id="{35D88F2F-1DC6-4949-9D88-F93FF3C6E2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7" y="2401"/>
                <a:ext cx="367" cy="170"/>
              </a:xfrm>
              <a:custGeom>
                <a:avLst/>
                <a:gdLst>
                  <a:gd name="T0" fmla="*/ 0 w 367"/>
                  <a:gd name="T1" fmla="*/ 158 h 170"/>
                  <a:gd name="T2" fmla="*/ 80 w 367"/>
                  <a:gd name="T3" fmla="*/ 170 h 170"/>
                  <a:gd name="T4" fmla="*/ 332 w 367"/>
                  <a:gd name="T5" fmla="*/ 37 h 170"/>
                  <a:gd name="T6" fmla="*/ 292 w 367"/>
                  <a:gd name="T7" fmla="*/ 1 h 170"/>
                  <a:gd name="T8" fmla="*/ 230 w 367"/>
                  <a:gd name="T9" fmla="*/ 29 h 170"/>
                  <a:gd name="T10" fmla="*/ 0 w 367"/>
                  <a:gd name="T11" fmla="*/ 158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7"/>
                  <a:gd name="T19" fmla="*/ 0 h 170"/>
                  <a:gd name="T20" fmla="*/ 367 w 367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7" h="170">
                    <a:moveTo>
                      <a:pt x="0" y="158"/>
                    </a:moveTo>
                    <a:lnTo>
                      <a:pt x="80" y="170"/>
                    </a:lnTo>
                    <a:lnTo>
                      <a:pt x="332" y="37"/>
                    </a:lnTo>
                    <a:cubicBezTo>
                      <a:pt x="367" y="9"/>
                      <a:pt x="309" y="2"/>
                      <a:pt x="292" y="1"/>
                    </a:cubicBezTo>
                    <a:cubicBezTo>
                      <a:pt x="280" y="0"/>
                      <a:pt x="279" y="3"/>
                      <a:pt x="230" y="29"/>
                    </a:cubicBezTo>
                    <a:lnTo>
                      <a:pt x="0" y="15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0" name="Freeform 28">
                <a:extLst>
                  <a:ext uri="{FF2B5EF4-FFF2-40B4-BE49-F238E27FC236}">
                    <a16:creationId xmlns:a16="http://schemas.microsoft.com/office/drawing/2014/main" id="{13FAC1FA-4DA2-46B9-A9A8-9EB61415FD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5" y="2504"/>
                <a:ext cx="307" cy="143"/>
              </a:xfrm>
              <a:custGeom>
                <a:avLst/>
                <a:gdLst>
                  <a:gd name="T0" fmla="*/ 0 w 307"/>
                  <a:gd name="T1" fmla="*/ 134 h 143"/>
                  <a:gd name="T2" fmla="*/ 66 w 307"/>
                  <a:gd name="T3" fmla="*/ 143 h 143"/>
                  <a:gd name="T4" fmla="*/ 282 w 307"/>
                  <a:gd name="T5" fmla="*/ 35 h 143"/>
                  <a:gd name="T6" fmla="*/ 219 w 307"/>
                  <a:gd name="T7" fmla="*/ 17 h 143"/>
                  <a:gd name="T8" fmla="*/ 0 w 307"/>
                  <a:gd name="T9" fmla="*/ 134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143"/>
                  <a:gd name="T17" fmla="*/ 307 w 307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143">
                    <a:moveTo>
                      <a:pt x="0" y="134"/>
                    </a:moveTo>
                    <a:lnTo>
                      <a:pt x="66" y="143"/>
                    </a:lnTo>
                    <a:lnTo>
                      <a:pt x="282" y="35"/>
                    </a:lnTo>
                    <a:cubicBezTo>
                      <a:pt x="307" y="14"/>
                      <a:pt x="266" y="0"/>
                      <a:pt x="219" y="17"/>
                    </a:cubicBezTo>
                    <a:lnTo>
                      <a:pt x="0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1" name="Freeform 29">
                <a:extLst>
                  <a:ext uri="{FF2B5EF4-FFF2-40B4-BE49-F238E27FC236}">
                    <a16:creationId xmlns:a16="http://schemas.microsoft.com/office/drawing/2014/main" id="{8C017AB6-D162-426F-A109-2D17ADEF1D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2" y="2066"/>
                <a:ext cx="224" cy="569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TopRight">
                  <a:rot lat="0" lon="899998" rev="0"/>
                </a:camera>
                <a:lightRig rig="legacyFlat1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333333"/>
                </a:extrusionClr>
              </a:sp3d>
            </p:spPr>
            <p:txBody>
              <a:bodyPr>
                <a:flatTx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DD0F126E-C207-4302-9534-D67BF382F5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8" y="1851"/>
                <a:ext cx="282" cy="716"/>
              </a:xfrm>
              <a:custGeom>
                <a:avLst/>
                <a:gdLst>
                  <a:gd name="T0" fmla="*/ 130 w 224"/>
                  <a:gd name="T1" fmla="*/ 127 h 569"/>
                  <a:gd name="T2" fmla="*/ 93 w 224"/>
                  <a:gd name="T3" fmla="*/ 63 h 569"/>
                  <a:gd name="T4" fmla="*/ 152 w 224"/>
                  <a:gd name="T5" fmla="*/ 1 h 569"/>
                  <a:gd name="T6" fmla="*/ 215 w 224"/>
                  <a:gd name="T7" fmla="*/ 65 h 569"/>
                  <a:gd name="T8" fmla="*/ 170 w 224"/>
                  <a:gd name="T9" fmla="*/ 127 h 569"/>
                  <a:gd name="T10" fmla="*/ 169 w 224"/>
                  <a:gd name="T11" fmla="*/ 156 h 569"/>
                  <a:gd name="T12" fmla="*/ 263 w 224"/>
                  <a:gd name="T13" fmla="*/ 182 h 569"/>
                  <a:gd name="T14" fmla="*/ 278 w 224"/>
                  <a:gd name="T15" fmla="*/ 257 h 569"/>
                  <a:gd name="T16" fmla="*/ 274 w 224"/>
                  <a:gd name="T17" fmla="*/ 404 h 569"/>
                  <a:gd name="T18" fmla="*/ 263 w 224"/>
                  <a:gd name="T19" fmla="*/ 459 h 569"/>
                  <a:gd name="T20" fmla="*/ 247 w 224"/>
                  <a:gd name="T21" fmla="*/ 388 h 569"/>
                  <a:gd name="T22" fmla="*/ 235 w 224"/>
                  <a:gd name="T23" fmla="*/ 254 h 569"/>
                  <a:gd name="T24" fmla="*/ 214 w 224"/>
                  <a:gd name="T25" fmla="*/ 404 h 569"/>
                  <a:gd name="T26" fmla="*/ 181 w 224"/>
                  <a:gd name="T27" fmla="*/ 716 h 569"/>
                  <a:gd name="T28" fmla="*/ 98 w 224"/>
                  <a:gd name="T29" fmla="*/ 711 h 569"/>
                  <a:gd name="T30" fmla="*/ 63 w 224"/>
                  <a:gd name="T31" fmla="*/ 409 h 569"/>
                  <a:gd name="T32" fmla="*/ 42 w 224"/>
                  <a:gd name="T33" fmla="*/ 262 h 569"/>
                  <a:gd name="T34" fmla="*/ 31 w 224"/>
                  <a:gd name="T35" fmla="*/ 390 h 569"/>
                  <a:gd name="T36" fmla="*/ 15 w 224"/>
                  <a:gd name="T37" fmla="*/ 459 h 569"/>
                  <a:gd name="T38" fmla="*/ 1 w 224"/>
                  <a:gd name="T39" fmla="*/ 384 h 569"/>
                  <a:gd name="T40" fmla="*/ 9 w 224"/>
                  <a:gd name="T41" fmla="*/ 232 h 569"/>
                  <a:gd name="T42" fmla="*/ 29 w 224"/>
                  <a:gd name="T43" fmla="*/ 176 h 569"/>
                  <a:gd name="T44" fmla="*/ 128 w 224"/>
                  <a:gd name="T45" fmla="*/ 156 h 569"/>
                  <a:gd name="T46" fmla="*/ 130 w 224"/>
                  <a:gd name="T47" fmla="*/ 127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TopRight">
                  <a:rot lat="0" lon="899998" rev="0"/>
                </a:camera>
                <a:lightRig rig="legacyFlat1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333333"/>
                </a:extrusionClr>
              </a:sp3d>
            </p:spPr>
            <p:txBody>
              <a:bodyPr>
                <a:flatTx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4FB421D2-F454-49AC-A02F-89BDEEE4F6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6" y="2078"/>
                <a:ext cx="224" cy="569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TopRight">
                  <a:rot lat="0" lon="899998" rev="0"/>
                </a:camera>
                <a:lightRig rig="legacyFlat1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333333"/>
                </a:extrusionClr>
              </a:sp3d>
            </p:spPr>
            <p:txBody>
              <a:bodyPr>
                <a:flatTx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66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251520" y="232908"/>
            <a:ext cx="7632848" cy="9118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fr-FR" altLang="zh-CN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Système </a:t>
            </a:r>
            <a:r>
              <a:rPr lang="fr-FR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complet de recherche clinique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811A95F-B808-4289-97A5-C6F820E76B14}"/>
              </a:ext>
            </a:extLst>
          </p:cNvPr>
          <p:cNvSpPr/>
          <p:nvPr/>
        </p:nvSpPr>
        <p:spPr>
          <a:xfrm>
            <a:off x="1628971" y="2743999"/>
            <a:ext cx="2018985" cy="2018459"/>
          </a:xfrm>
          <a:prstGeom prst="ellipse">
            <a:avLst/>
          </a:prstGeom>
          <a:solidFill>
            <a:schemeClr val="accent6">
              <a:lumMod val="75000"/>
              <a:alpha val="89804"/>
            </a:schemeClr>
          </a:solidFill>
          <a:ln w="28575">
            <a:solidFill>
              <a:srgbClr val="FFC00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临床研究体系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A09AFD6-6F06-4CB2-A670-D374507955B5}"/>
              </a:ext>
            </a:extLst>
          </p:cNvPr>
          <p:cNvSpPr/>
          <p:nvPr/>
        </p:nvSpPr>
        <p:spPr>
          <a:xfrm>
            <a:off x="1886792" y="1773200"/>
            <a:ext cx="1214684" cy="1214367"/>
          </a:xfrm>
          <a:prstGeom prst="ellipse">
            <a:avLst/>
          </a:prstGeom>
          <a:solidFill>
            <a:srgbClr val="183885">
              <a:alpha val="89804"/>
            </a:srgbClr>
          </a:solidFill>
          <a:ln w="28575">
            <a:solidFill>
              <a:srgbClr val="FFC00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4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基础研究实验室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3877619-EA04-4C5A-998E-197786B7CA66}"/>
              </a:ext>
            </a:extLst>
          </p:cNvPr>
          <p:cNvSpPr/>
          <p:nvPr/>
        </p:nvSpPr>
        <p:spPr>
          <a:xfrm>
            <a:off x="2900065" y="2073268"/>
            <a:ext cx="1214684" cy="1214367"/>
          </a:xfrm>
          <a:prstGeom prst="ellipse">
            <a:avLst/>
          </a:prstGeom>
          <a:solidFill>
            <a:srgbClr val="183885">
              <a:alpha val="89804"/>
            </a:srgbClr>
          </a:solidFill>
          <a:ln w="28575">
            <a:solidFill>
              <a:srgbClr val="FFC00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4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小动物</a:t>
            </a:r>
            <a:endParaRPr kumimoji="0" lang="en-US" altLang="zh-CN" sz="134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4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实验中心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0179082-B484-49B1-A7CC-6CA719C6BF40}"/>
              </a:ext>
            </a:extLst>
          </p:cNvPr>
          <p:cNvSpPr/>
          <p:nvPr/>
        </p:nvSpPr>
        <p:spPr>
          <a:xfrm>
            <a:off x="3405145" y="3004454"/>
            <a:ext cx="1214684" cy="1214367"/>
          </a:xfrm>
          <a:prstGeom prst="ellipse">
            <a:avLst/>
          </a:prstGeom>
          <a:solidFill>
            <a:srgbClr val="183885">
              <a:alpha val="89804"/>
            </a:srgbClr>
          </a:solidFill>
          <a:ln w="28575">
            <a:solidFill>
              <a:srgbClr val="FFC00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4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大动物</a:t>
            </a:r>
            <a:endParaRPr kumimoji="0" lang="en-US" altLang="zh-CN" sz="134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4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实验中心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EA7A2046-1AEC-4C8C-A25B-FF8EDB062862}"/>
              </a:ext>
            </a:extLst>
          </p:cNvPr>
          <p:cNvSpPr/>
          <p:nvPr/>
        </p:nvSpPr>
        <p:spPr>
          <a:xfrm>
            <a:off x="3104177" y="4014763"/>
            <a:ext cx="1214684" cy="1214367"/>
          </a:xfrm>
          <a:prstGeom prst="ellipse">
            <a:avLst/>
          </a:prstGeom>
          <a:solidFill>
            <a:srgbClr val="183885">
              <a:alpha val="89804"/>
            </a:srgbClr>
          </a:solidFill>
          <a:ln w="28575">
            <a:solidFill>
              <a:srgbClr val="FFC00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A175582B-4796-4004-9D39-56C455845034}"/>
              </a:ext>
            </a:extLst>
          </p:cNvPr>
          <p:cNvSpPr/>
          <p:nvPr/>
        </p:nvSpPr>
        <p:spPr>
          <a:xfrm>
            <a:off x="2175449" y="4518889"/>
            <a:ext cx="1214684" cy="1214367"/>
          </a:xfrm>
          <a:prstGeom prst="ellipse">
            <a:avLst/>
          </a:prstGeom>
          <a:solidFill>
            <a:srgbClr val="183885">
              <a:alpha val="89804"/>
            </a:srgbClr>
          </a:solidFill>
          <a:ln w="28575">
            <a:solidFill>
              <a:srgbClr val="FFC00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生物</a:t>
            </a:r>
            <a:endParaRPr kumimoji="0" lang="en-US" altLang="zh-CN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样本库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DD3777DB-C385-4B9B-841F-8C1A67580361}"/>
              </a:ext>
            </a:extLst>
          </p:cNvPr>
          <p:cNvSpPr/>
          <p:nvPr/>
        </p:nvSpPr>
        <p:spPr>
          <a:xfrm>
            <a:off x="1162176" y="4218821"/>
            <a:ext cx="1214684" cy="1214367"/>
          </a:xfrm>
          <a:prstGeom prst="ellipse">
            <a:avLst/>
          </a:prstGeom>
          <a:solidFill>
            <a:srgbClr val="183885">
              <a:alpha val="89804"/>
            </a:srgbClr>
          </a:solidFill>
          <a:ln w="28575">
            <a:solidFill>
              <a:srgbClr val="FFC00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伦理</a:t>
            </a:r>
            <a:endParaRPr kumimoji="0" lang="en-US" altLang="zh-CN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委员会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B0DDB0FD-8F18-432C-B01C-317B55A20FA3}"/>
              </a:ext>
            </a:extLst>
          </p:cNvPr>
          <p:cNvSpPr/>
          <p:nvPr/>
        </p:nvSpPr>
        <p:spPr>
          <a:xfrm>
            <a:off x="958065" y="2277326"/>
            <a:ext cx="1214684" cy="1214367"/>
          </a:xfrm>
          <a:prstGeom prst="ellipse">
            <a:avLst/>
          </a:prstGeom>
          <a:solidFill>
            <a:srgbClr val="183885">
              <a:alpha val="89804"/>
            </a:srgbClr>
          </a:solidFill>
          <a:ln w="28575">
            <a:solidFill>
              <a:srgbClr val="FFC00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创新转化平台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FC63D5B-D89D-4966-931F-BE3FBF59EC36}"/>
              </a:ext>
            </a:extLst>
          </p:cNvPr>
          <p:cNvSpPr/>
          <p:nvPr/>
        </p:nvSpPr>
        <p:spPr>
          <a:xfrm>
            <a:off x="4879530" y="1880038"/>
            <a:ext cx="405973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29" marR="0" lvl="0" indent="-257029" algn="l" defTabSz="68552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基础研究实验室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marL="599735" lvl="1" indent="-257029" defTabSz="6855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共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10000M</a:t>
            </a:r>
            <a:r>
              <a:rPr kumimoji="0" lang="en-US" altLang="zh-CN" sz="1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2</a:t>
            </a:r>
          </a:p>
          <a:p>
            <a:pPr marL="599735" lvl="1" indent="-257029" defTabSz="6855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799" b="1" baseline="300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Laboratoire </a:t>
            </a:r>
            <a:r>
              <a:rPr lang="fr-FR" altLang="zh-CN" sz="1799" b="1" baseline="30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de recherche fondamentale</a:t>
            </a:r>
          </a:p>
          <a:p>
            <a:pPr marL="599735" lvl="1" indent="-257029" defTabSz="6855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799" b="1" baseline="30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Total 10000M2</a:t>
            </a:r>
            <a:endParaRPr kumimoji="0" lang="en-US" altLang="zh-CN" sz="1799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27" name="Text Box 189">
            <a:extLst>
              <a:ext uri="{FF2B5EF4-FFF2-40B4-BE49-F238E27FC236}">
                <a16:creationId xmlns:a16="http://schemas.microsoft.com/office/drawing/2014/main" id="{C191C6BA-4591-47F9-94DA-D9394FB4D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530" y="2816142"/>
            <a:ext cx="4059730" cy="14216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57029" marR="0" lvl="0" indent="-257029" algn="l" defTabSz="68541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小动物实验中心</a:t>
            </a:r>
            <a:endParaRPr kumimoji="0" lang="en-US" altLang="zh-CN" sz="17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marL="599735" marR="0" lvl="1" indent="-257029" algn="l" defTabSz="68552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共</a:t>
            </a:r>
            <a:r>
              <a:rPr kumimoji="0" lang="en-US" altLang="zh-CN" sz="1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1200M</a:t>
            </a:r>
            <a:r>
              <a:rPr kumimoji="0" lang="en-US" altLang="zh-CN" sz="1799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2</a:t>
            </a:r>
          </a:p>
          <a:p>
            <a:pPr marL="599735" lvl="1" indent="-257029" defTabSz="6855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Centre d'expérimentation sur les petits animaux</a:t>
            </a:r>
          </a:p>
          <a:p>
            <a:pPr marL="599735" lvl="1" indent="-257029" defTabSz="6855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Total 1200M2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28" name="Text Box 189">
            <a:extLst>
              <a:ext uri="{FF2B5EF4-FFF2-40B4-BE49-F238E27FC236}">
                <a16:creationId xmlns:a16="http://schemas.microsoft.com/office/drawing/2014/main" id="{52A8B208-E1A4-4C6E-A6DA-6BC2999DF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903" y="3938066"/>
            <a:ext cx="4300983" cy="14214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57029" marR="0" lvl="0" indent="-257029" algn="l" defTabSz="68541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大动物实验中心</a:t>
            </a:r>
            <a:endParaRPr kumimoji="0" lang="en-US" altLang="zh-CN" sz="17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marL="599735" lvl="1" indent="-257029" defTabSz="6855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占地</a:t>
            </a: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6</a:t>
            </a: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亩，共</a:t>
            </a: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3000</a:t>
            </a: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余</a:t>
            </a:r>
            <a:r>
              <a:rPr kumimoji="0" lang="en-US" altLang="zh-CN" sz="1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M</a:t>
            </a:r>
            <a:r>
              <a:rPr kumimoji="0" lang="en-US" altLang="zh-CN" sz="1799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2</a:t>
            </a:r>
          </a:p>
          <a:p>
            <a:pPr marL="599735" lvl="1" indent="-257029" defTabSz="6855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799" b="1" baseline="300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Centre </a:t>
            </a:r>
            <a:r>
              <a:rPr lang="fr-FR" altLang="zh-CN" sz="1799" b="1" baseline="30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d'expérimentation des grands animaux</a:t>
            </a:r>
          </a:p>
          <a:p>
            <a:pPr marL="599735" lvl="1" indent="-257029" defTabSz="6855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799" b="1" baseline="30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Couvre une superficie de 6 acres, un total de plus de 3000 </a:t>
            </a:r>
            <a:r>
              <a:rPr lang="fr-FR" altLang="zh-CN" sz="1799" b="1" baseline="300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M2</a:t>
            </a:r>
          </a:p>
        </p:txBody>
      </p:sp>
      <p:sp>
        <p:nvSpPr>
          <p:cNvPr id="29" name="Text Box 189">
            <a:extLst>
              <a:ext uri="{FF2B5EF4-FFF2-40B4-BE49-F238E27FC236}">
                <a16:creationId xmlns:a16="http://schemas.microsoft.com/office/drawing/2014/main" id="{5B3ADC91-F1C6-46E3-973A-7986276BB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829" y="5384706"/>
            <a:ext cx="4300983" cy="10154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57029" marR="0" lvl="0" indent="-257029" algn="l" defTabSz="685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GMP</a:t>
            </a: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、</a:t>
            </a: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GCP</a:t>
            </a: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药代实验室</a:t>
            </a:r>
            <a:endParaRPr kumimoji="0" lang="en-US" altLang="zh-CN" sz="17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marL="599735" marR="0" lvl="1" indent="-257029" algn="l" defTabSz="685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共</a:t>
            </a: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1000M</a:t>
            </a:r>
            <a:r>
              <a:rPr kumimoji="0" lang="en-US" altLang="zh-CN" sz="1799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2</a:t>
            </a: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，百级层流</a:t>
            </a:r>
            <a:r>
              <a:rPr kumimoji="0" lang="zh-CN" altLang="en-US" sz="1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标准</a:t>
            </a:r>
            <a:endParaRPr kumimoji="0" lang="fr-FR" altLang="zh-CN" sz="1799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marL="599735" lvl="1" indent="-257029" defTabSz="68552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GMP, laboratoire de pharmacie GCP</a:t>
            </a:r>
          </a:p>
          <a:p>
            <a:pPr marL="599735" lvl="1" indent="-257029" defTabSz="68552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1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1000M2, norme de flux laminaire à 100 niveaux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B38114C-6355-4B80-91A5-AB2E9A37FE27}"/>
              </a:ext>
            </a:extLst>
          </p:cNvPr>
          <p:cNvSpPr/>
          <p:nvPr/>
        </p:nvSpPr>
        <p:spPr>
          <a:xfrm>
            <a:off x="3049804" y="4275788"/>
            <a:ext cx="1285549" cy="678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GMP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GCP</a:t>
            </a:r>
          </a:p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实验室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CB67D37E-5AFB-4AA1-900D-9B6F769C0856}"/>
              </a:ext>
            </a:extLst>
          </p:cNvPr>
          <p:cNvSpPr/>
          <p:nvPr/>
        </p:nvSpPr>
        <p:spPr>
          <a:xfrm>
            <a:off x="657919" y="3290337"/>
            <a:ext cx="1214684" cy="1214367"/>
          </a:xfrm>
          <a:prstGeom prst="ellipse">
            <a:avLst/>
          </a:prstGeom>
          <a:solidFill>
            <a:srgbClr val="183885">
              <a:alpha val="89804"/>
            </a:srgbClr>
          </a:solidFill>
          <a:ln w="28575">
            <a:solidFill>
              <a:srgbClr val="FFC00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6855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4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流行病与卫生统计教研室</a:t>
            </a:r>
          </a:p>
        </p:txBody>
      </p:sp>
    </p:spTree>
    <p:extLst>
      <p:ext uri="{BB962C8B-B14F-4D97-AF65-F5344CB8AC3E}">
        <p14:creationId xmlns:p14="http://schemas.microsoft.com/office/powerpoint/2010/main" val="90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179512" y="428925"/>
            <a:ext cx="6552728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全程人才培养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/>
            </a:r>
            <a:b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</a:b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j-cs"/>
            </a:endParaRPr>
          </a:p>
        </p:txBody>
      </p:sp>
      <p:sp>
        <p:nvSpPr>
          <p:cNvPr id="5" name="îś1íḍé">
            <a:extLst>
              <a:ext uri="{FF2B5EF4-FFF2-40B4-BE49-F238E27FC236}">
                <a16:creationId xmlns:a16="http://schemas.microsoft.com/office/drawing/2014/main" id="{19693FA2-92E0-4A7D-A606-71C03D5EEDEF}"/>
              </a:ext>
            </a:extLst>
          </p:cNvPr>
          <p:cNvSpPr/>
          <p:nvPr/>
        </p:nvSpPr>
        <p:spPr>
          <a:xfrm>
            <a:off x="385397" y="2089892"/>
            <a:ext cx="4332382" cy="2109887"/>
          </a:xfrm>
          <a:prstGeom prst="rect">
            <a:avLst/>
          </a:prstGeom>
        </p:spPr>
        <p:txBody>
          <a:bodyPr wrap="square" lIns="67482" tIns="35091" rIns="67482" bIns="35091" anchor="ctr" anchorCtr="0">
            <a:spAutoFit/>
          </a:bodyPr>
          <a:lstStyle/>
          <a:p>
            <a:pPr marL="214255" marR="0" lvl="0" indent="-214255" algn="l" defTabSz="68552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遴选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标准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40109" lvl="1" indent="-214255" defTabSz="685520" eaLnBrk="1" fontAlgn="auto" hangingPunct="1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500" b="1" dirty="0" smtClean="0">
                <a:solidFill>
                  <a:srgbClr val="002060"/>
                </a:solidFill>
                <a:latin typeface="微软雅黑"/>
                <a:ea typeface="微软雅黑"/>
              </a:rPr>
              <a:t>海外学习和研究经历</a:t>
            </a:r>
            <a:endParaRPr lang="en-US" altLang="zh-CN" sz="1500" b="1" dirty="0" smtClean="0">
              <a:solidFill>
                <a:srgbClr val="002060"/>
              </a:solidFill>
              <a:latin typeface="微软雅黑"/>
              <a:ea typeface="微软雅黑"/>
            </a:endParaRPr>
          </a:p>
          <a:p>
            <a:pPr marL="340109" lvl="1" indent="-214255" defTabSz="685520" eaLnBrk="1" fontAlgn="auto" hangingPunct="1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500" b="1" dirty="0" smtClean="0">
                <a:solidFill>
                  <a:srgbClr val="002060"/>
                </a:solidFill>
                <a:latin typeface="微软雅黑"/>
                <a:ea typeface="微软雅黑"/>
              </a:rPr>
              <a:t>国家</a:t>
            </a:r>
            <a:r>
              <a:rPr lang="zh-CN" altLang="en-US" sz="1500" b="1" dirty="0">
                <a:solidFill>
                  <a:srgbClr val="002060"/>
                </a:solidFill>
                <a:latin typeface="微软雅黑"/>
                <a:ea typeface="微软雅黑"/>
              </a:rPr>
              <a:t>自然科学基金项目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340109" marR="0" lvl="1" indent="-214255" algn="l" defTabSz="68552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500" b="1" dirty="0" smtClean="0">
                <a:solidFill>
                  <a:srgbClr val="002060"/>
                </a:solidFill>
                <a:latin typeface="微软雅黑"/>
                <a:ea typeface="微软雅黑"/>
              </a:rPr>
              <a:t>高质量科研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论文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40109" marR="0" lvl="1" indent="-214255" algn="l" defTabSz="68552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省部级以上科技奖励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/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国家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授权发明专利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40109" marR="0" lvl="1" indent="-214255" algn="l" defTabSz="68552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国内外学术地位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3F7B8F-1E0E-437C-B4D7-F03E09EA9450}"/>
              </a:ext>
            </a:extLst>
          </p:cNvPr>
          <p:cNvSpPr/>
          <p:nvPr/>
        </p:nvSpPr>
        <p:spPr>
          <a:xfrm>
            <a:off x="385397" y="4437112"/>
            <a:ext cx="43323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255" marR="0" lvl="0" indent="-214255" algn="l" defTabSz="68552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支持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政策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42761" marR="0" lvl="1" indent="-216955" algn="l" defTabSz="68552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科研时间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42761" marR="0" lvl="1" indent="-216955" algn="l" defTabSz="68552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科研津贴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42761" marR="0" lvl="1" indent="-216955" algn="l" defTabSz="68552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专职科研助手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42761" marR="0" lvl="1" indent="-216955" algn="l" defTabSz="68552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研究生名额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6B4102C-9236-4D3D-8790-C66BD8F444BC}"/>
              </a:ext>
            </a:extLst>
          </p:cNvPr>
          <p:cNvGrpSpPr/>
          <p:nvPr/>
        </p:nvGrpSpPr>
        <p:grpSpPr>
          <a:xfrm>
            <a:off x="4895952" y="4993082"/>
            <a:ext cx="3763008" cy="1382774"/>
            <a:chOff x="7393731" y="5236794"/>
            <a:chExt cx="5018651" cy="129063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E34CEC8-39D4-4528-AC98-DA4222E16AA5}"/>
                </a:ext>
              </a:extLst>
            </p:cNvPr>
            <p:cNvGrpSpPr/>
            <p:nvPr/>
          </p:nvGrpSpPr>
          <p:grpSpPr>
            <a:xfrm>
              <a:off x="7393731" y="5236794"/>
              <a:ext cx="1751012" cy="1290638"/>
              <a:chOff x="7462590" y="5116061"/>
              <a:chExt cx="1751012" cy="1290638"/>
            </a:xfrm>
          </p:grpSpPr>
          <p:sp>
            <p:nvSpPr>
              <p:cNvPr id="13" name="MH_Other_13">
                <a:extLst>
                  <a:ext uri="{FF2B5EF4-FFF2-40B4-BE49-F238E27FC236}">
                    <a16:creationId xmlns:a16="http://schemas.microsoft.com/office/drawing/2014/main" id="{25A8508E-97EB-4A9C-BF16-962F0A9A9FA0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338890" y="5490712"/>
                <a:ext cx="874712" cy="915987"/>
              </a:xfrm>
              <a:custGeom>
                <a:avLst/>
                <a:gdLst>
                  <a:gd name="T0" fmla="*/ 2147483646 w 453"/>
                  <a:gd name="T1" fmla="*/ 0 h 474"/>
                  <a:gd name="T2" fmla="*/ 0 w 453"/>
                  <a:gd name="T3" fmla="*/ 2147483646 h 474"/>
                  <a:gd name="T4" fmla="*/ 0 w 453"/>
                  <a:gd name="T5" fmla="*/ 2147483646 h 474"/>
                  <a:gd name="T6" fmla="*/ 2147483646 w 453"/>
                  <a:gd name="T7" fmla="*/ 2147483646 h 474"/>
                  <a:gd name="T8" fmla="*/ 2147483646 w 453"/>
                  <a:gd name="T9" fmla="*/ 0 h 4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3" h="474">
                    <a:moveTo>
                      <a:pt x="453" y="0"/>
                    </a:moveTo>
                    <a:lnTo>
                      <a:pt x="0" y="194"/>
                    </a:lnTo>
                    <a:lnTo>
                      <a:pt x="0" y="474"/>
                    </a:lnTo>
                    <a:lnTo>
                      <a:pt x="453" y="277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183883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5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4" name="MH_Other_14">
                <a:extLst>
                  <a:ext uri="{FF2B5EF4-FFF2-40B4-BE49-F238E27FC236}">
                    <a16:creationId xmlns:a16="http://schemas.microsoft.com/office/drawing/2014/main" id="{3DCB3333-A030-4B09-9092-B66CFD8472AE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462590" y="5490712"/>
                <a:ext cx="876300" cy="915987"/>
              </a:xfrm>
              <a:custGeom>
                <a:avLst/>
                <a:gdLst>
                  <a:gd name="T0" fmla="*/ 0 w 453"/>
                  <a:gd name="T1" fmla="*/ 0 h 474"/>
                  <a:gd name="T2" fmla="*/ 453 w 453"/>
                  <a:gd name="T3" fmla="*/ 194 h 474"/>
                  <a:gd name="T4" fmla="*/ 453 w 453"/>
                  <a:gd name="T5" fmla="*/ 474 h 474"/>
                  <a:gd name="T6" fmla="*/ 0 w 453"/>
                  <a:gd name="T7" fmla="*/ 277 h 474"/>
                  <a:gd name="T8" fmla="*/ 0 w 453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3" h="474">
                    <a:moveTo>
                      <a:pt x="0" y="0"/>
                    </a:moveTo>
                    <a:lnTo>
                      <a:pt x="453" y="194"/>
                    </a:lnTo>
                    <a:lnTo>
                      <a:pt x="453" y="474"/>
                    </a:lnTo>
                    <a:lnTo>
                      <a:pt x="0" y="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3883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 marL="0" marR="0" lvl="0" indent="0" algn="l" defTabSz="6855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5" name="MH_Other_16">
                <a:extLst>
                  <a:ext uri="{FF2B5EF4-FFF2-40B4-BE49-F238E27FC236}">
                    <a16:creationId xmlns:a16="http://schemas.microsoft.com/office/drawing/2014/main" id="{2581E3F8-E59A-4CDB-B720-A88EB4B0BAA4}"/>
                  </a:ext>
                </a:extLst>
              </p:cNvPr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462590" y="5116061"/>
                <a:ext cx="1751012" cy="749300"/>
              </a:xfrm>
              <a:custGeom>
                <a:avLst/>
                <a:gdLst>
                  <a:gd name="T0" fmla="*/ 453 w 906"/>
                  <a:gd name="T1" fmla="*/ 0 h 388"/>
                  <a:gd name="T2" fmla="*/ 0 w 906"/>
                  <a:gd name="T3" fmla="*/ 194 h 388"/>
                  <a:gd name="T4" fmla="*/ 453 w 906"/>
                  <a:gd name="T5" fmla="*/ 388 h 388"/>
                  <a:gd name="T6" fmla="*/ 906 w 906"/>
                  <a:gd name="T7" fmla="*/ 194 h 388"/>
                  <a:gd name="T8" fmla="*/ 453 w 906"/>
                  <a:gd name="T9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6" h="388">
                    <a:moveTo>
                      <a:pt x="453" y="0"/>
                    </a:moveTo>
                    <a:lnTo>
                      <a:pt x="0" y="194"/>
                    </a:lnTo>
                    <a:lnTo>
                      <a:pt x="453" y="388"/>
                    </a:lnTo>
                    <a:lnTo>
                      <a:pt x="906" y="194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5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cxnSp>
          <p:nvCxnSpPr>
            <p:cNvPr id="9" name="MH_Other_1">
              <a:extLst>
                <a:ext uri="{FF2B5EF4-FFF2-40B4-BE49-F238E27FC236}">
                  <a16:creationId xmlns:a16="http://schemas.microsoft.com/office/drawing/2014/main" id="{2D1C4450-FC79-4081-A06F-292E8123A598}"/>
                </a:ext>
              </a:extLst>
            </p:cNvPr>
            <p:cNvCxnSpPr>
              <a:stCxn id="10" idx="6"/>
            </p:cNvCxnSpPr>
            <p:nvPr>
              <p:custDataLst>
                <p:tags r:id="rId19"/>
              </p:custDataLst>
            </p:nvPr>
          </p:nvCxnSpPr>
          <p:spPr>
            <a:xfrm flipV="1">
              <a:off x="8842269" y="6021561"/>
              <a:ext cx="906935" cy="0"/>
            </a:xfrm>
            <a:prstGeom prst="line">
              <a:avLst/>
            </a:prstGeom>
            <a:ln w="4762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MH_Other_17">
              <a:extLst>
                <a:ext uri="{FF2B5EF4-FFF2-40B4-BE49-F238E27FC236}">
                  <a16:creationId xmlns:a16="http://schemas.microsoft.com/office/drawing/2014/main" id="{672C95EA-2C4C-4112-B56E-8B9F71D7FC72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734319" y="5983181"/>
              <a:ext cx="107950" cy="107950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MH_Other_23">
              <a:extLst>
                <a:ext uri="{FF2B5EF4-FFF2-40B4-BE49-F238E27FC236}">
                  <a16:creationId xmlns:a16="http://schemas.microsoft.com/office/drawing/2014/main" id="{827DBA86-851F-4202-800A-FB1D9C3616EF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388208" y="5408108"/>
              <a:ext cx="421592" cy="677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99" b="0" i="0" u="none" strike="noStrike" kern="1200" cap="none" spc="0" normalizeH="0" baseline="0" noProof="0" dirty="0">
                  <a:ln>
                    <a:noFill/>
                  </a:ln>
                  <a:solidFill>
                    <a:srgbClr val="183883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haroni" pitchFamily="2" charset="0"/>
                </a:rPr>
                <a:t>1</a:t>
              </a:r>
              <a:endParaRPr kumimoji="0" lang="zh-CN" altLang="en-US" sz="2699" b="0" i="0" u="none" strike="noStrike" kern="1200" cap="none" spc="0" normalizeH="0" baseline="0" noProof="0" dirty="0">
                <a:ln>
                  <a:noFill/>
                </a:ln>
                <a:solidFill>
                  <a:srgbClr val="183883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haroni" pitchFamily="2" charset="0"/>
              </a:endParaRPr>
            </a:p>
          </p:txBody>
        </p:sp>
        <p:sp>
          <p:nvSpPr>
            <p:cNvPr id="12" name="i$líḍè">
              <a:extLst>
                <a:ext uri="{FF2B5EF4-FFF2-40B4-BE49-F238E27FC236}">
                  <a16:creationId xmlns:a16="http://schemas.microsoft.com/office/drawing/2014/main" id="{AAF52FF6-4628-422F-B38D-BB340CC2283B}"/>
                </a:ext>
              </a:extLst>
            </p:cNvPr>
            <p:cNvSpPr/>
            <p:nvPr/>
          </p:nvSpPr>
          <p:spPr>
            <a:xfrm>
              <a:off x="9766877" y="5610476"/>
              <a:ext cx="2645505" cy="770852"/>
            </a:xfrm>
            <a:prstGeom prst="rect">
              <a:avLst/>
            </a:prstGeom>
          </p:spPr>
          <p:txBody>
            <a:bodyPr wrap="square" lIns="67482" tIns="35091" rIns="67482" bIns="35091" anchor="ctr">
              <a:noAutofit/>
            </a:bodyPr>
            <a:lstStyle/>
            <a:p>
              <a:pPr marL="0" marR="0" lvl="0" indent="0" algn="ctr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优秀青年博士培养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BFE9B60-9DD8-4426-883B-299AD23801C2}"/>
              </a:ext>
            </a:extLst>
          </p:cNvPr>
          <p:cNvGrpSpPr/>
          <p:nvPr/>
        </p:nvGrpSpPr>
        <p:grpSpPr>
          <a:xfrm>
            <a:off x="4895952" y="4046087"/>
            <a:ext cx="3879818" cy="1480306"/>
            <a:chOff x="7393731" y="5236794"/>
            <a:chExt cx="5174438" cy="138167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A3D4998-DFA2-4E43-8381-67CD05ECE313}"/>
                </a:ext>
              </a:extLst>
            </p:cNvPr>
            <p:cNvGrpSpPr/>
            <p:nvPr/>
          </p:nvGrpSpPr>
          <p:grpSpPr>
            <a:xfrm>
              <a:off x="7393731" y="5236794"/>
              <a:ext cx="1751012" cy="1290638"/>
              <a:chOff x="7462590" y="5116061"/>
              <a:chExt cx="1751012" cy="1290638"/>
            </a:xfrm>
          </p:grpSpPr>
          <p:sp>
            <p:nvSpPr>
              <p:cNvPr id="23" name="MH_Other_13">
                <a:extLst>
                  <a:ext uri="{FF2B5EF4-FFF2-40B4-BE49-F238E27FC236}">
                    <a16:creationId xmlns:a16="http://schemas.microsoft.com/office/drawing/2014/main" id="{49992DC3-813B-448A-B558-1FA4F07D0BB6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8338890" y="5490712"/>
                <a:ext cx="874712" cy="915987"/>
              </a:xfrm>
              <a:custGeom>
                <a:avLst/>
                <a:gdLst>
                  <a:gd name="T0" fmla="*/ 2147483646 w 453"/>
                  <a:gd name="T1" fmla="*/ 0 h 474"/>
                  <a:gd name="T2" fmla="*/ 0 w 453"/>
                  <a:gd name="T3" fmla="*/ 2147483646 h 474"/>
                  <a:gd name="T4" fmla="*/ 0 w 453"/>
                  <a:gd name="T5" fmla="*/ 2147483646 h 474"/>
                  <a:gd name="T6" fmla="*/ 2147483646 w 453"/>
                  <a:gd name="T7" fmla="*/ 2147483646 h 474"/>
                  <a:gd name="T8" fmla="*/ 2147483646 w 453"/>
                  <a:gd name="T9" fmla="*/ 0 h 4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3" h="474">
                    <a:moveTo>
                      <a:pt x="453" y="0"/>
                    </a:moveTo>
                    <a:lnTo>
                      <a:pt x="0" y="194"/>
                    </a:lnTo>
                    <a:lnTo>
                      <a:pt x="0" y="474"/>
                    </a:lnTo>
                    <a:lnTo>
                      <a:pt x="453" y="277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183883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5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4" name="MH_Other_14">
                <a:extLst>
                  <a:ext uri="{FF2B5EF4-FFF2-40B4-BE49-F238E27FC236}">
                    <a16:creationId xmlns:a16="http://schemas.microsoft.com/office/drawing/2014/main" id="{E7C3CD16-7B64-4B54-9A65-1A7556275D08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62590" y="5490712"/>
                <a:ext cx="876300" cy="915987"/>
              </a:xfrm>
              <a:custGeom>
                <a:avLst/>
                <a:gdLst>
                  <a:gd name="T0" fmla="*/ 0 w 453"/>
                  <a:gd name="T1" fmla="*/ 0 h 474"/>
                  <a:gd name="T2" fmla="*/ 453 w 453"/>
                  <a:gd name="T3" fmla="*/ 194 h 474"/>
                  <a:gd name="T4" fmla="*/ 453 w 453"/>
                  <a:gd name="T5" fmla="*/ 474 h 474"/>
                  <a:gd name="T6" fmla="*/ 0 w 453"/>
                  <a:gd name="T7" fmla="*/ 277 h 474"/>
                  <a:gd name="T8" fmla="*/ 0 w 453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3" h="474">
                    <a:moveTo>
                      <a:pt x="0" y="0"/>
                    </a:moveTo>
                    <a:lnTo>
                      <a:pt x="453" y="194"/>
                    </a:lnTo>
                    <a:lnTo>
                      <a:pt x="453" y="474"/>
                    </a:lnTo>
                    <a:lnTo>
                      <a:pt x="0" y="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3883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 marL="0" marR="0" lvl="0" indent="0" algn="l" defTabSz="6855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5" name="MH_Other_16">
                <a:extLst>
                  <a:ext uri="{FF2B5EF4-FFF2-40B4-BE49-F238E27FC236}">
                    <a16:creationId xmlns:a16="http://schemas.microsoft.com/office/drawing/2014/main" id="{F5F6151C-015E-40B6-8EDE-8CDD837BE9FB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62590" y="5116061"/>
                <a:ext cx="1751012" cy="749300"/>
              </a:xfrm>
              <a:custGeom>
                <a:avLst/>
                <a:gdLst>
                  <a:gd name="T0" fmla="*/ 453 w 906"/>
                  <a:gd name="T1" fmla="*/ 0 h 388"/>
                  <a:gd name="T2" fmla="*/ 0 w 906"/>
                  <a:gd name="T3" fmla="*/ 194 h 388"/>
                  <a:gd name="T4" fmla="*/ 453 w 906"/>
                  <a:gd name="T5" fmla="*/ 388 h 388"/>
                  <a:gd name="T6" fmla="*/ 906 w 906"/>
                  <a:gd name="T7" fmla="*/ 194 h 388"/>
                  <a:gd name="T8" fmla="*/ 453 w 906"/>
                  <a:gd name="T9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6" h="388">
                    <a:moveTo>
                      <a:pt x="453" y="0"/>
                    </a:moveTo>
                    <a:lnTo>
                      <a:pt x="0" y="194"/>
                    </a:lnTo>
                    <a:lnTo>
                      <a:pt x="453" y="388"/>
                    </a:lnTo>
                    <a:lnTo>
                      <a:pt x="906" y="194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5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cxnSp>
          <p:nvCxnSpPr>
            <p:cNvPr id="18" name="MH_Other_1">
              <a:extLst>
                <a:ext uri="{FF2B5EF4-FFF2-40B4-BE49-F238E27FC236}">
                  <a16:creationId xmlns:a16="http://schemas.microsoft.com/office/drawing/2014/main" id="{9538FF04-B97C-4429-8C81-9B59793020FD}"/>
                </a:ext>
              </a:extLst>
            </p:cNvPr>
            <p:cNvCxnSpPr>
              <a:stCxn id="19" idx="6"/>
            </p:cNvCxnSpPr>
            <p:nvPr>
              <p:custDataLst>
                <p:tags r:id="rId13"/>
              </p:custDataLst>
            </p:nvPr>
          </p:nvCxnSpPr>
          <p:spPr>
            <a:xfrm flipV="1">
              <a:off x="8842269" y="6021561"/>
              <a:ext cx="906935" cy="0"/>
            </a:xfrm>
            <a:prstGeom prst="line">
              <a:avLst/>
            </a:prstGeom>
            <a:ln w="4762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MH_Other_17">
              <a:extLst>
                <a:ext uri="{FF2B5EF4-FFF2-40B4-BE49-F238E27FC236}">
                  <a16:creationId xmlns:a16="http://schemas.microsoft.com/office/drawing/2014/main" id="{89944ED8-1F21-4D32-A21C-E08E7F1AEE29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734319" y="5983181"/>
              <a:ext cx="107950" cy="107950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MH_Other_23">
              <a:extLst>
                <a:ext uri="{FF2B5EF4-FFF2-40B4-BE49-F238E27FC236}">
                  <a16:creationId xmlns:a16="http://schemas.microsoft.com/office/drawing/2014/main" id="{BBCBA9FF-A25A-49B5-A611-CE973017C989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388208" y="5408108"/>
              <a:ext cx="477178" cy="677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99" b="0" i="0" u="none" strike="noStrike" kern="1200" cap="none" spc="0" normalizeH="0" baseline="0" noProof="0" dirty="0">
                  <a:ln>
                    <a:noFill/>
                  </a:ln>
                  <a:solidFill>
                    <a:srgbClr val="183883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haroni" pitchFamily="2" charset="0"/>
                </a:rPr>
                <a:t>2</a:t>
              </a:r>
              <a:endParaRPr kumimoji="0" lang="zh-CN" altLang="en-US" sz="2699" b="0" i="0" u="none" strike="noStrike" kern="1200" cap="none" spc="0" normalizeH="0" baseline="0" noProof="0" dirty="0">
                <a:ln>
                  <a:noFill/>
                </a:ln>
                <a:solidFill>
                  <a:srgbClr val="183883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haroni" pitchFamily="2" charset="0"/>
              </a:endParaRPr>
            </a:p>
          </p:txBody>
        </p:sp>
        <p:sp>
          <p:nvSpPr>
            <p:cNvPr id="21" name="i$líḍè">
              <a:extLst>
                <a:ext uri="{FF2B5EF4-FFF2-40B4-BE49-F238E27FC236}">
                  <a16:creationId xmlns:a16="http://schemas.microsoft.com/office/drawing/2014/main" id="{72070035-D631-4BC2-8779-3E7B43BB96E6}"/>
                </a:ext>
              </a:extLst>
            </p:cNvPr>
            <p:cNvSpPr/>
            <p:nvPr/>
          </p:nvSpPr>
          <p:spPr>
            <a:xfrm>
              <a:off x="9766877" y="5447756"/>
              <a:ext cx="2801292" cy="1170709"/>
            </a:xfrm>
            <a:prstGeom prst="rect">
              <a:avLst/>
            </a:prstGeom>
          </p:spPr>
          <p:txBody>
            <a:bodyPr wrap="square" lIns="67482" tIns="35091" rIns="67482" bIns="35091" anchor="ctr">
              <a:noAutofit/>
            </a:bodyPr>
            <a:lstStyle/>
            <a:p>
              <a:pPr marL="0" marR="0" lvl="0" indent="0" algn="ctr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优秀青年科学基金</a:t>
              </a:r>
            </a:p>
            <a:p>
              <a:pPr marL="0" marR="0" lvl="0" indent="0" algn="ctr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后备人才培养</a:t>
              </a:r>
            </a:p>
            <a:p>
              <a:pPr marL="0" marR="0" lvl="0" indent="0" algn="ctr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（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36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周岁以下）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552B3FF-185C-46E5-99C4-D33ED477522C}"/>
              </a:ext>
            </a:extLst>
          </p:cNvPr>
          <p:cNvGrpSpPr/>
          <p:nvPr/>
        </p:nvGrpSpPr>
        <p:grpSpPr>
          <a:xfrm>
            <a:off x="4895952" y="3131306"/>
            <a:ext cx="3863811" cy="1465823"/>
            <a:chOff x="7393731" y="5236794"/>
            <a:chExt cx="5153089" cy="1368152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FB34219B-297C-441F-80C1-24F275BB7EA4}"/>
                </a:ext>
              </a:extLst>
            </p:cNvPr>
            <p:cNvGrpSpPr/>
            <p:nvPr/>
          </p:nvGrpSpPr>
          <p:grpSpPr>
            <a:xfrm>
              <a:off x="7393731" y="5236794"/>
              <a:ext cx="1751012" cy="1290638"/>
              <a:chOff x="7462590" y="5116061"/>
              <a:chExt cx="1751012" cy="1290638"/>
            </a:xfrm>
          </p:grpSpPr>
          <p:sp>
            <p:nvSpPr>
              <p:cNvPr id="32" name="MH_Other_13">
                <a:extLst>
                  <a:ext uri="{FF2B5EF4-FFF2-40B4-BE49-F238E27FC236}">
                    <a16:creationId xmlns:a16="http://schemas.microsoft.com/office/drawing/2014/main" id="{95927F56-3A25-4BBB-A6EF-3A021B051DE5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8338890" y="5490712"/>
                <a:ext cx="874712" cy="915987"/>
              </a:xfrm>
              <a:custGeom>
                <a:avLst/>
                <a:gdLst>
                  <a:gd name="T0" fmla="*/ 2147483646 w 453"/>
                  <a:gd name="T1" fmla="*/ 0 h 474"/>
                  <a:gd name="T2" fmla="*/ 0 w 453"/>
                  <a:gd name="T3" fmla="*/ 2147483646 h 474"/>
                  <a:gd name="T4" fmla="*/ 0 w 453"/>
                  <a:gd name="T5" fmla="*/ 2147483646 h 474"/>
                  <a:gd name="T6" fmla="*/ 2147483646 w 453"/>
                  <a:gd name="T7" fmla="*/ 2147483646 h 474"/>
                  <a:gd name="T8" fmla="*/ 2147483646 w 453"/>
                  <a:gd name="T9" fmla="*/ 0 h 4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3" h="474">
                    <a:moveTo>
                      <a:pt x="453" y="0"/>
                    </a:moveTo>
                    <a:lnTo>
                      <a:pt x="0" y="194"/>
                    </a:lnTo>
                    <a:lnTo>
                      <a:pt x="0" y="474"/>
                    </a:lnTo>
                    <a:lnTo>
                      <a:pt x="453" y="277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183883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5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" name="MH_Other_14">
                <a:extLst>
                  <a:ext uri="{FF2B5EF4-FFF2-40B4-BE49-F238E27FC236}">
                    <a16:creationId xmlns:a16="http://schemas.microsoft.com/office/drawing/2014/main" id="{B5FBB1CE-DC38-4446-B3AA-AB49E20E6F3A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462590" y="5490712"/>
                <a:ext cx="876300" cy="915987"/>
              </a:xfrm>
              <a:custGeom>
                <a:avLst/>
                <a:gdLst>
                  <a:gd name="T0" fmla="*/ 0 w 453"/>
                  <a:gd name="T1" fmla="*/ 0 h 474"/>
                  <a:gd name="T2" fmla="*/ 453 w 453"/>
                  <a:gd name="T3" fmla="*/ 194 h 474"/>
                  <a:gd name="T4" fmla="*/ 453 w 453"/>
                  <a:gd name="T5" fmla="*/ 474 h 474"/>
                  <a:gd name="T6" fmla="*/ 0 w 453"/>
                  <a:gd name="T7" fmla="*/ 277 h 474"/>
                  <a:gd name="T8" fmla="*/ 0 w 453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3" h="474">
                    <a:moveTo>
                      <a:pt x="0" y="0"/>
                    </a:moveTo>
                    <a:lnTo>
                      <a:pt x="453" y="194"/>
                    </a:lnTo>
                    <a:lnTo>
                      <a:pt x="453" y="474"/>
                    </a:lnTo>
                    <a:lnTo>
                      <a:pt x="0" y="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3883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 marL="0" marR="0" lvl="0" indent="0" algn="l" defTabSz="6855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4" name="MH_Other_16">
                <a:extLst>
                  <a:ext uri="{FF2B5EF4-FFF2-40B4-BE49-F238E27FC236}">
                    <a16:creationId xmlns:a16="http://schemas.microsoft.com/office/drawing/2014/main" id="{64A511D7-E298-428C-8A0A-46A53F2C60B8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62590" y="5116061"/>
                <a:ext cx="1751012" cy="749300"/>
              </a:xfrm>
              <a:custGeom>
                <a:avLst/>
                <a:gdLst>
                  <a:gd name="T0" fmla="*/ 453 w 906"/>
                  <a:gd name="T1" fmla="*/ 0 h 388"/>
                  <a:gd name="T2" fmla="*/ 0 w 906"/>
                  <a:gd name="T3" fmla="*/ 194 h 388"/>
                  <a:gd name="T4" fmla="*/ 453 w 906"/>
                  <a:gd name="T5" fmla="*/ 388 h 388"/>
                  <a:gd name="T6" fmla="*/ 906 w 906"/>
                  <a:gd name="T7" fmla="*/ 194 h 388"/>
                  <a:gd name="T8" fmla="*/ 453 w 906"/>
                  <a:gd name="T9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6" h="388">
                    <a:moveTo>
                      <a:pt x="453" y="0"/>
                    </a:moveTo>
                    <a:lnTo>
                      <a:pt x="0" y="194"/>
                    </a:lnTo>
                    <a:lnTo>
                      <a:pt x="453" y="388"/>
                    </a:lnTo>
                    <a:lnTo>
                      <a:pt x="906" y="194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5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cxnSp>
          <p:nvCxnSpPr>
            <p:cNvPr id="28" name="MH_Other_1">
              <a:extLst>
                <a:ext uri="{FF2B5EF4-FFF2-40B4-BE49-F238E27FC236}">
                  <a16:creationId xmlns:a16="http://schemas.microsoft.com/office/drawing/2014/main" id="{A73134F7-A078-426B-969F-F7C49A08AFA5}"/>
                </a:ext>
              </a:extLst>
            </p:cNvPr>
            <p:cNvCxnSpPr>
              <a:stCxn id="29" idx="6"/>
            </p:cNvCxnSpPr>
            <p:nvPr>
              <p:custDataLst>
                <p:tags r:id="rId7"/>
              </p:custDataLst>
            </p:nvPr>
          </p:nvCxnSpPr>
          <p:spPr>
            <a:xfrm flipV="1">
              <a:off x="8842269" y="6021561"/>
              <a:ext cx="906935" cy="0"/>
            </a:xfrm>
            <a:prstGeom prst="line">
              <a:avLst/>
            </a:prstGeom>
            <a:ln w="4762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MH_Other_17">
              <a:extLst>
                <a:ext uri="{FF2B5EF4-FFF2-40B4-BE49-F238E27FC236}">
                  <a16:creationId xmlns:a16="http://schemas.microsoft.com/office/drawing/2014/main" id="{98BBD5C1-1F67-4753-B98A-2AC928B1B9C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734319" y="5983181"/>
              <a:ext cx="107950" cy="107950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MH_Other_23">
              <a:extLst>
                <a:ext uri="{FF2B5EF4-FFF2-40B4-BE49-F238E27FC236}">
                  <a16:creationId xmlns:a16="http://schemas.microsoft.com/office/drawing/2014/main" id="{9F8006C9-72FA-40A7-8323-93B227BDEB07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388207" y="5408108"/>
              <a:ext cx="490005" cy="677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99" b="0" i="0" u="none" strike="noStrike" kern="1200" cap="none" spc="0" normalizeH="0" baseline="0" noProof="0" dirty="0">
                  <a:ln>
                    <a:noFill/>
                  </a:ln>
                  <a:solidFill>
                    <a:srgbClr val="183883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haroni" pitchFamily="2" charset="0"/>
                </a:rPr>
                <a:t>3</a:t>
              </a:r>
              <a:endParaRPr kumimoji="0" lang="zh-CN" altLang="en-US" sz="2699" b="0" i="0" u="none" strike="noStrike" kern="1200" cap="none" spc="0" normalizeH="0" baseline="0" noProof="0" dirty="0">
                <a:ln>
                  <a:noFill/>
                </a:ln>
                <a:solidFill>
                  <a:srgbClr val="183883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haroni" pitchFamily="2" charset="0"/>
              </a:endParaRPr>
            </a:p>
          </p:txBody>
        </p:sp>
        <p:sp>
          <p:nvSpPr>
            <p:cNvPr id="31" name="i$líḍè">
              <a:extLst>
                <a:ext uri="{FF2B5EF4-FFF2-40B4-BE49-F238E27FC236}">
                  <a16:creationId xmlns:a16="http://schemas.microsoft.com/office/drawing/2014/main" id="{4DA24375-18B3-463A-B4D5-4A2D23C65A82}"/>
                </a:ext>
              </a:extLst>
            </p:cNvPr>
            <p:cNvSpPr/>
            <p:nvPr/>
          </p:nvSpPr>
          <p:spPr>
            <a:xfrm>
              <a:off x="9766877" y="5378279"/>
              <a:ext cx="2779943" cy="1226667"/>
            </a:xfrm>
            <a:prstGeom prst="rect">
              <a:avLst/>
            </a:prstGeom>
          </p:spPr>
          <p:txBody>
            <a:bodyPr wrap="square" lIns="67482" tIns="35091" rIns="67482" bIns="35091" anchor="ctr">
              <a:noAutofit/>
            </a:bodyPr>
            <a:lstStyle/>
            <a:p>
              <a:pPr marL="0" marR="0" lvl="0" indent="0" algn="ctr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杰出青年科学基金</a:t>
              </a:r>
            </a:p>
            <a:p>
              <a:pPr marL="0" marR="0" lvl="0" indent="0" algn="ctr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后备人才培养</a:t>
              </a:r>
            </a:p>
            <a:p>
              <a:pPr marL="0" marR="0" lvl="0" indent="0" algn="ctr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（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43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周岁以下）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C3594E3-AE37-485D-8F47-C04B14A5D290}"/>
              </a:ext>
            </a:extLst>
          </p:cNvPr>
          <p:cNvGrpSpPr/>
          <p:nvPr/>
        </p:nvGrpSpPr>
        <p:grpSpPr>
          <a:xfrm>
            <a:off x="4895952" y="2235840"/>
            <a:ext cx="3647843" cy="1382774"/>
            <a:chOff x="7393731" y="5236794"/>
            <a:chExt cx="4865057" cy="1290638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68260A34-0AFA-4610-BE80-430625E5164B}"/>
                </a:ext>
              </a:extLst>
            </p:cNvPr>
            <p:cNvGrpSpPr/>
            <p:nvPr/>
          </p:nvGrpSpPr>
          <p:grpSpPr>
            <a:xfrm>
              <a:off x="7393731" y="5236794"/>
              <a:ext cx="1751012" cy="1290638"/>
              <a:chOff x="7462590" y="5116061"/>
              <a:chExt cx="1751012" cy="1290638"/>
            </a:xfrm>
          </p:grpSpPr>
          <p:sp>
            <p:nvSpPr>
              <p:cNvPr id="41" name="MH_Other_13">
                <a:extLst>
                  <a:ext uri="{FF2B5EF4-FFF2-40B4-BE49-F238E27FC236}">
                    <a16:creationId xmlns:a16="http://schemas.microsoft.com/office/drawing/2014/main" id="{CF17B9F1-3658-45E5-B793-783E5C00D7F1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8338890" y="5490712"/>
                <a:ext cx="874712" cy="915987"/>
              </a:xfrm>
              <a:custGeom>
                <a:avLst/>
                <a:gdLst>
                  <a:gd name="T0" fmla="*/ 2147483646 w 453"/>
                  <a:gd name="T1" fmla="*/ 0 h 474"/>
                  <a:gd name="T2" fmla="*/ 0 w 453"/>
                  <a:gd name="T3" fmla="*/ 2147483646 h 474"/>
                  <a:gd name="T4" fmla="*/ 0 w 453"/>
                  <a:gd name="T5" fmla="*/ 2147483646 h 474"/>
                  <a:gd name="T6" fmla="*/ 2147483646 w 453"/>
                  <a:gd name="T7" fmla="*/ 2147483646 h 474"/>
                  <a:gd name="T8" fmla="*/ 2147483646 w 453"/>
                  <a:gd name="T9" fmla="*/ 0 h 4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3" h="474">
                    <a:moveTo>
                      <a:pt x="453" y="0"/>
                    </a:moveTo>
                    <a:lnTo>
                      <a:pt x="0" y="194"/>
                    </a:lnTo>
                    <a:lnTo>
                      <a:pt x="0" y="474"/>
                    </a:lnTo>
                    <a:lnTo>
                      <a:pt x="453" y="277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183883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5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2" name="MH_Other_14">
                <a:extLst>
                  <a:ext uri="{FF2B5EF4-FFF2-40B4-BE49-F238E27FC236}">
                    <a16:creationId xmlns:a16="http://schemas.microsoft.com/office/drawing/2014/main" id="{F3D5507D-50C5-4E60-BECB-DB80C95D47EE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462590" y="5490712"/>
                <a:ext cx="876300" cy="915987"/>
              </a:xfrm>
              <a:custGeom>
                <a:avLst/>
                <a:gdLst>
                  <a:gd name="T0" fmla="*/ 0 w 453"/>
                  <a:gd name="T1" fmla="*/ 0 h 474"/>
                  <a:gd name="T2" fmla="*/ 453 w 453"/>
                  <a:gd name="T3" fmla="*/ 194 h 474"/>
                  <a:gd name="T4" fmla="*/ 453 w 453"/>
                  <a:gd name="T5" fmla="*/ 474 h 474"/>
                  <a:gd name="T6" fmla="*/ 0 w 453"/>
                  <a:gd name="T7" fmla="*/ 277 h 474"/>
                  <a:gd name="T8" fmla="*/ 0 w 453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3" h="474">
                    <a:moveTo>
                      <a:pt x="0" y="0"/>
                    </a:moveTo>
                    <a:lnTo>
                      <a:pt x="453" y="194"/>
                    </a:lnTo>
                    <a:lnTo>
                      <a:pt x="453" y="474"/>
                    </a:lnTo>
                    <a:lnTo>
                      <a:pt x="0" y="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3883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 marL="0" marR="0" lvl="0" indent="0" algn="l" defTabSz="6855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3" name="MH_Other_16">
                <a:extLst>
                  <a:ext uri="{FF2B5EF4-FFF2-40B4-BE49-F238E27FC236}">
                    <a16:creationId xmlns:a16="http://schemas.microsoft.com/office/drawing/2014/main" id="{53251566-0254-4C6B-9E2B-334F5C70EA26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462590" y="5116061"/>
                <a:ext cx="1751012" cy="749300"/>
              </a:xfrm>
              <a:custGeom>
                <a:avLst/>
                <a:gdLst>
                  <a:gd name="T0" fmla="*/ 453 w 906"/>
                  <a:gd name="T1" fmla="*/ 0 h 388"/>
                  <a:gd name="T2" fmla="*/ 0 w 906"/>
                  <a:gd name="T3" fmla="*/ 194 h 388"/>
                  <a:gd name="T4" fmla="*/ 453 w 906"/>
                  <a:gd name="T5" fmla="*/ 388 h 388"/>
                  <a:gd name="T6" fmla="*/ 906 w 906"/>
                  <a:gd name="T7" fmla="*/ 194 h 388"/>
                  <a:gd name="T8" fmla="*/ 453 w 906"/>
                  <a:gd name="T9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6" h="388">
                    <a:moveTo>
                      <a:pt x="453" y="0"/>
                    </a:moveTo>
                    <a:lnTo>
                      <a:pt x="0" y="194"/>
                    </a:lnTo>
                    <a:lnTo>
                      <a:pt x="453" y="388"/>
                    </a:lnTo>
                    <a:lnTo>
                      <a:pt x="906" y="194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5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cxnSp>
          <p:nvCxnSpPr>
            <p:cNvPr id="37" name="MH_Other_1">
              <a:extLst>
                <a:ext uri="{FF2B5EF4-FFF2-40B4-BE49-F238E27FC236}">
                  <a16:creationId xmlns:a16="http://schemas.microsoft.com/office/drawing/2014/main" id="{698BBA8E-AC15-472D-A315-4A5FD090AE7B}"/>
                </a:ext>
              </a:extLst>
            </p:cNvPr>
            <p:cNvCxnSpPr>
              <a:stCxn id="38" idx="6"/>
            </p:cNvCxnSpPr>
            <p:nvPr>
              <p:custDataLst>
                <p:tags r:id="rId1"/>
              </p:custDataLst>
            </p:nvPr>
          </p:nvCxnSpPr>
          <p:spPr>
            <a:xfrm flipV="1">
              <a:off x="8842269" y="6021561"/>
              <a:ext cx="906935" cy="0"/>
            </a:xfrm>
            <a:prstGeom prst="line">
              <a:avLst/>
            </a:prstGeom>
            <a:ln w="4762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MH_Other_17">
              <a:extLst>
                <a:ext uri="{FF2B5EF4-FFF2-40B4-BE49-F238E27FC236}">
                  <a16:creationId xmlns:a16="http://schemas.microsoft.com/office/drawing/2014/main" id="{F457B6B9-B3C2-491A-8EF9-3BB0FF381F99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734319" y="5983181"/>
              <a:ext cx="107950" cy="107950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MH_Other_23">
              <a:extLst>
                <a:ext uri="{FF2B5EF4-FFF2-40B4-BE49-F238E27FC236}">
                  <a16:creationId xmlns:a16="http://schemas.microsoft.com/office/drawing/2014/main" id="{0CB0D58E-A0B1-497D-9A3B-3D7E15194C1E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388207" y="5408108"/>
              <a:ext cx="477178" cy="677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99" b="0" i="0" u="none" strike="noStrike" kern="1200" cap="none" spc="0" normalizeH="0" baseline="0" noProof="0" dirty="0">
                  <a:ln>
                    <a:noFill/>
                  </a:ln>
                  <a:solidFill>
                    <a:srgbClr val="183883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Aharoni" pitchFamily="2" charset="0"/>
                </a:rPr>
                <a:t>4</a:t>
              </a:r>
              <a:endParaRPr kumimoji="0" lang="zh-CN" altLang="en-US" sz="2699" b="0" i="0" u="none" strike="noStrike" kern="1200" cap="none" spc="0" normalizeH="0" baseline="0" noProof="0" dirty="0">
                <a:ln>
                  <a:noFill/>
                </a:ln>
                <a:solidFill>
                  <a:srgbClr val="183883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Aharoni" pitchFamily="2" charset="0"/>
              </a:endParaRPr>
            </a:p>
          </p:txBody>
        </p:sp>
        <p:sp>
          <p:nvSpPr>
            <p:cNvPr id="40" name="i$líḍè">
              <a:extLst>
                <a:ext uri="{FF2B5EF4-FFF2-40B4-BE49-F238E27FC236}">
                  <a16:creationId xmlns:a16="http://schemas.microsoft.com/office/drawing/2014/main" id="{AF353E4D-8ECE-498B-82D9-BABA8D414DFF}"/>
                </a:ext>
              </a:extLst>
            </p:cNvPr>
            <p:cNvSpPr/>
            <p:nvPr/>
          </p:nvSpPr>
          <p:spPr>
            <a:xfrm>
              <a:off x="9766877" y="5618070"/>
              <a:ext cx="2491911" cy="770852"/>
            </a:xfrm>
            <a:prstGeom prst="rect">
              <a:avLst/>
            </a:prstGeom>
          </p:spPr>
          <p:txBody>
            <a:bodyPr wrap="square" lIns="67482" tIns="35091" rIns="67482" bIns="35091" anchor="ctr">
              <a:noAutofit/>
            </a:bodyPr>
            <a:lstStyle/>
            <a:p>
              <a:pPr marL="0" marR="0" lvl="0" indent="0" algn="ctr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学科带头人培养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  <a:p>
              <a:pPr marL="0" marR="0" lvl="0" indent="0" algn="ctr" defTabSz="685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（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50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周岁以下）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1A1025E-EE4E-4341-B718-8607C742462C}"/>
              </a:ext>
            </a:extLst>
          </p:cNvPr>
          <p:cNvSpPr/>
          <p:nvPr/>
        </p:nvSpPr>
        <p:spPr>
          <a:xfrm>
            <a:off x="214474" y="1427691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像培养奥运冠军一样培养学科带头人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9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179512" y="478631"/>
            <a:ext cx="6552728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fr-FR" altLang="zh-CN" sz="2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Promouvoir </a:t>
            </a:r>
            <a:r>
              <a:rPr lang="fr-FR" altLang="zh-CN" sz="2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les projets de recherche clinique</a:t>
            </a:r>
            <a:endParaRPr lang="zh-CN" altLang="en-US" sz="2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24"/>
          <p:cNvSpPr txBox="1">
            <a:spLocks noChangeArrowheads="1"/>
          </p:cNvSpPr>
          <p:nvPr/>
        </p:nvSpPr>
        <p:spPr bwMode="auto">
          <a:xfrm>
            <a:off x="477589" y="2708920"/>
            <a:ext cx="4127500" cy="2698175"/>
          </a:xfrm>
          <a:prstGeom prst="rect">
            <a:avLst/>
          </a:prstGeom>
          <a:noFill/>
          <a:ln w="12700">
            <a:solidFill>
              <a:srgbClr val="0E26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57175" indent="-257175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0075" indent="-257175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RCT</a:t>
            </a:r>
            <a:r>
              <a:rPr lang="zh-CN" altLang="en-US" sz="24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专项基金</a:t>
            </a:r>
            <a:endParaRPr lang="en-US" altLang="zh-CN" sz="24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lvl="1" eaLnBrk="1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牵头组织</a:t>
            </a:r>
            <a:endParaRPr lang="en-US" altLang="zh-CN" sz="2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lvl="1" eaLnBrk="1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多中心、大样本、临床研究</a:t>
            </a:r>
            <a:endParaRPr lang="en-US" altLang="zh-CN" sz="2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lvl="1" eaLnBrk="1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每年投</a:t>
            </a:r>
            <a:r>
              <a:rPr lang="en-US" altLang="zh-CN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5000</a:t>
            </a: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万 </a:t>
            </a:r>
            <a:endParaRPr lang="en-US" altLang="zh-CN" sz="2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lvl="1" eaLnBrk="1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10-20</a:t>
            </a: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个项目，</a:t>
            </a:r>
            <a:r>
              <a:rPr lang="en-US" altLang="zh-CN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200-500</a:t>
            </a: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万每项</a:t>
            </a:r>
            <a:endParaRPr lang="en-US" altLang="zh-CN" sz="2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26"/>
          <p:cNvSpPr txBox="1">
            <a:spLocks noChangeArrowheads="1"/>
          </p:cNvSpPr>
          <p:nvPr/>
        </p:nvSpPr>
        <p:spPr bwMode="auto">
          <a:xfrm>
            <a:off x="4897189" y="2708920"/>
            <a:ext cx="3851275" cy="269817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57175" indent="-257175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0075" indent="-257175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42975" indent="-257175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重大技术突破专项基金</a:t>
            </a:r>
            <a:endParaRPr lang="en-US" altLang="zh-CN" sz="24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lvl="1" eaLnBrk="1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临床关键技术</a:t>
            </a:r>
            <a:endParaRPr lang="en-US" altLang="zh-CN" sz="2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lvl="2" eaLnBrk="1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全球领先</a:t>
            </a:r>
            <a:endParaRPr lang="en-US" altLang="zh-CN" sz="2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lvl="2" eaLnBrk="1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全国领先（前</a:t>
            </a:r>
            <a:r>
              <a:rPr lang="en-US" altLang="zh-CN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）</a:t>
            </a:r>
            <a:endParaRPr lang="en-US" altLang="zh-CN" sz="2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lvl="1" eaLnBrk="1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每年投</a:t>
            </a:r>
            <a:r>
              <a:rPr lang="en-US" altLang="zh-CN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5000</a:t>
            </a: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万</a:t>
            </a:r>
            <a:endParaRPr lang="en-US" altLang="zh-CN" sz="2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0"/>
          <p:cNvSpPr txBox="1"/>
          <p:nvPr/>
        </p:nvSpPr>
        <p:spPr>
          <a:xfrm>
            <a:off x="768424" y="1570844"/>
            <a:ext cx="7620000" cy="855234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267970">
              <a:lnSpc>
                <a:spcPct val="110000"/>
              </a:lnSpc>
              <a:spcBef>
                <a:spcPct val="20000"/>
              </a:spcBef>
              <a:defRPr/>
            </a:pPr>
            <a:r>
              <a:rPr lang="fr-FR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Calibri" panose="020F0502020204030204" pitchFamily="34" charset="0"/>
              </a:rPr>
              <a:t>Lancement </a:t>
            </a:r>
            <a:r>
              <a:rPr lang="fr-FR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Calibri" panose="020F0502020204030204" pitchFamily="34" charset="0"/>
              </a:rPr>
              <a:t>du projet "One Billion" pour la recherche clinique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2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179512" y="470114"/>
            <a:ext cx="6552728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fr-FR" altLang="zh-CN" sz="1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Créer </a:t>
            </a:r>
            <a:r>
              <a:rPr lang="fr-FR" altLang="zh-CN" sz="1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des disciplines médicales supérieures et des éléments de base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3" name="Group 30">
            <a:extLst>
              <a:ext uri="{FF2B5EF4-FFF2-40B4-BE49-F238E27FC236}">
                <a16:creationId xmlns:a16="http://schemas.microsoft.com/office/drawing/2014/main" id="{ECDCC8FB-F863-481B-95E5-D71619C5E67E}"/>
              </a:ext>
            </a:extLst>
          </p:cNvPr>
          <p:cNvGrpSpPr>
            <a:grpSpLocks/>
          </p:cNvGrpSpPr>
          <p:nvPr/>
        </p:nvGrpSpPr>
        <p:grpSpPr bwMode="auto">
          <a:xfrm>
            <a:off x="701032" y="1268760"/>
            <a:ext cx="7831137" cy="647700"/>
            <a:chOff x="396" y="754"/>
            <a:chExt cx="4933" cy="408"/>
          </a:xfrm>
        </p:grpSpPr>
        <p:sp>
          <p:nvSpPr>
            <p:cNvPr id="24" name="AutoShape 7">
              <a:extLst>
                <a:ext uri="{FF2B5EF4-FFF2-40B4-BE49-F238E27FC236}">
                  <a16:creationId xmlns:a16="http://schemas.microsoft.com/office/drawing/2014/main" id="{4ED0738F-3AE0-4590-A170-57EAA49403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7" y="845"/>
              <a:ext cx="4762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158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" name="AutoShape 8">
              <a:extLst>
                <a:ext uri="{FF2B5EF4-FFF2-40B4-BE49-F238E27FC236}">
                  <a16:creationId xmlns:a16="http://schemas.microsoft.com/office/drawing/2014/main" id="{60CD384B-B108-44AC-9C6B-0F7F155B638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1" y="749"/>
              <a:ext cx="217" cy="228"/>
            </a:xfrm>
            <a:prstGeom prst="diamond">
              <a:avLst/>
            </a:prstGeom>
            <a:solidFill>
              <a:srgbClr val="33CCFF"/>
            </a:solidFill>
            <a:ln w="19050">
              <a:solidFill>
                <a:srgbClr val="F8F8F8"/>
              </a:solidFill>
              <a:miter lim="800000"/>
              <a:headEnd/>
              <a:tailEnd/>
            </a:ln>
            <a:effectLst>
              <a:outerShdw sy="50000" rotWithShape="0">
                <a:srgbClr val="000000">
                  <a:alpha val="50000"/>
                </a:srgbClr>
              </a:outerShdw>
            </a:effectLst>
          </p:spPr>
          <p:txBody>
            <a:bodyPr rot="10800000"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Text Box 14">
              <a:extLst>
                <a:ext uri="{FF2B5EF4-FFF2-40B4-BE49-F238E27FC236}">
                  <a16:creationId xmlns:a16="http://schemas.microsoft.com/office/drawing/2014/main" id="{FB805716-75D4-4F1D-A322-8FF1887776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59" y="890"/>
              <a:ext cx="4029" cy="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rPr>
                <a:t>临床科学研究是优势学科可持续发展的根本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endParaRPr>
            </a:p>
          </p:txBody>
        </p:sp>
      </p:grpSp>
      <p:grpSp>
        <p:nvGrpSpPr>
          <p:cNvPr id="27" name="Group 29">
            <a:extLst>
              <a:ext uri="{FF2B5EF4-FFF2-40B4-BE49-F238E27FC236}">
                <a16:creationId xmlns:a16="http://schemas.microsoft.com/office/drawing/2014/main" id="{2D80D7D8-7490-45CF-A74D-90F5CC43C03D}"/>
              </a:ext>
            </a:extLst>
          </p:cNvPr>
          <p:cNvGrpSpPr>
            <a:grpSpLocks/>
          </p:cNvGrpSpPr>
          <p:nvPr/>
        </p:nvGrpSpPr>
        <p:grpSpPr bwMode="auto">
          <a:xfrm>
            <a:off x="701032" y="1989212"/>
            <a:ext cx="7831137" cy="647700"/>
            <a:chOff x="396" y="1348"/>
            <a:chExt cx="4933" cy="408"/>
          </a:xfrm>
        </p:grpSpPr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id="{74C609C6-A3E1-47EF-8792-5971864CF0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7" y="1439"/>
              <a:ext cx="4762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158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endParaRPr>
            </a:p>
          </p:txBody>
        </p:sp>
        <p:sp>
          <p:nvSpPr>
            <p:cNvPr id="29" name="AutoShape 9">
              <a:extLst>
                <a:ext uri="{FF2B5EF4-FFF2-40B4-BE49-F238E27FC236}">
                  <a16:creationId xmlns:a16="http://schemas.microsoft.com/office/drawing/2014/main" id="{06CE2B6F-0053-4435-B624-3ED9CD2B8013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401" y="1343"/>
              <a:ext cx="217" cy="228"/>
            </a:xfrm>
            <a:prstGeom prst="diamond">
              <a:avLst/>
            </a:prstGeom>
            <a:solidFill>
              <a:srgbClr val="3399FF"/>
            </a:solidFill>
            <a:ln w="19050">
              <a:solidFill>
                <a:srgbClr val="F8F8F8"/>
              </a:solidFill>
              <a:miter lim="800000"/>
              <a:headEnd/>
              <a:tailEnd/>
            </a:ln>
            <a:effectLst>
              <a:outerShdw sy="50000" rotWithShape="0">
                <a:srgbClr val="000000">
                  <a:alpha val="50000"/>
                </a:srgbClr>
              </a:outerShdw>
            </a:effectLst>
          </p:spPr>
          <p:txBody>
            <a:bodyPr rot="10800000"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Text Box 9">
              <a:extLst>
                <a:ext uri="{FF2B5EF4-FFF2-40B4-BE49-F238E27FC236}">
                  <a16:creationId xmlns:a16="http://schemas.microsoft.com/office/drawing/2014/main" id="{C693F57B-ACDB-4C77-B325-EA90596BADF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59" y="1434"/>
              <a:ext cx="4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rPr>
                <a:t>依托的平台足够先进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endParaRPr>
            </a:p>
          </p:txBody>
        </p:sp>
      </p:grpSp>
      <p:grpSp>
        <p:nvGrpSpPr>
          <p:cNvPr id="31" name="Group 28">
            <a:extLst>
              <a:ext uri="{FF2B5EF4-FFF2-40B4-BE49-F238E27FC236}">
                <a16:creationId xmlns:a16="http://schemas.microsoft.com/office/drawing/2014/main" id="{C70FF19A-9CFE-4F81-B009-DE8F43B0FF28}"/>
              </a:ext>
            </a:extLst>
          </p:cNvPr>
          <p:cNvGrpSpPr>
            <a:grpSpLocks/>
          </p:cNvGrpSpPr>
          <p:nvPr/>
        </p:nvGrpSpPr>
        <p:grpSpPr bwMode="auto">
          <a:xfrm>
            <a:off x="701032" y="3932933"/>
            <a:ext cx="7853362" cy="647700"/>
            <a:chOff x="396" y="1936"/>
            <a:chExt cx="4947" cy="408"/>
          </a:xfrm>
        </p:grpSpPr>
        <p:sp>
          <p:nvSpPr>
            <p:cNvPr id="32" name="AutoShape 11">
              <a:extLst>
                <a:ext uri="{FF2B5EF4-FFF2-40B4-BE49-F238E27FC236}">
                  <a16:creationId xmlns:a16="http://schemas.microsoft.com/office/drawing/2014/main" id="{31C20D73-34CB-4FBD-8D0B-3A555B64C0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7" y="2027"/>
              <a:ext cx="4762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158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3" name="AutoShape 12">
              <a:extLst>
                <a:ext uri="{FF2B5EF4-FFF2-40B4-BE49-F238E27FC236}">
                  <a16:creationId xmlns:a16="http://schemas.microsoft.com/office/drawing/2014/main" id="{700BBFC8-FBBB-4BBA-8EAB-4EF4D8B11B9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1" y="1931"/>
              <a:ext cx="217" cy="228"/>
            </a:xfrm>
            <a:prstGeom prst="diamond">
              <a:avLst/>
            </a:prstGeom>
            <a:solidFill>
              <a:srgbClr val="6699FF"/>
            </a:solidFill>
            <a:ln w="19050">
              <a:solidFill>
                <a:srgbClr val="F8F8F8"/>
              </a:solidFill>
              <a:miter lim="800000"/>
              <a:headEnd/>
              <a:tailEnd/>
            </a:ln>
            <a:effectLst>
              <a:outerShdw sy="50000" rotWithShape="0">
                <a:srgbClr val="000000">
                  <a:alpha val="50000"/>
                </a:srgbClr>
              </a:outerShdw>
            </a:effectLst>
          </p:spPr>
          <p:txBody>
            <a:bodyPr rot="10800000"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Text Box 16">
              <a:extLst>
                <a:ext uri="{FF2B5EF4-FFF2-40B4-BE49-F238E27FC236}">
                  <a16:creationId xmlns:a16="http://schemas.microsoft.com/office/drawing/2014/main" id="{215F9080-1FAB-43FA-AF02-B6E8B6D0401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59" y="2024"/>
              <a:ext cx="458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rPr>
                <a:t>凝炼方向：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rPr>
                <a:t>注重临床科学研究，凝练方向，持之以恒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endParaRPr>
            </a:p>
          </p:txBody>
        </p:sp>
      </p:grpSp>
      <p:grpSp>
        <p:nvGrpSpPr>
          <p:cNvPr id="35" name="Group 27">
            <a:extLst>
              <a:ext uri="{FF2B5EF4-FFF2-40B4-BE49-F238E27FC236}">
                <a16:creationId xmlns:a16="http://schemas.microsoft.com/office/drawing/2014/main" id="{E47B02FA-748D-4081-A181-9AB478538E96}"/>
              </a:ext>
            </a:extLst>
          </p:cNvPr>
          <p:cNvGrpSpPr>
            <a:grpSpLocks/>
          </p:cNvGrpSpPr>
          <p:nvPr/>
        </p:nvGrpSpPr>
        <p:grpSpPr bwMode="auto">
          <a:xfrm>
            <a:off x="701032" y="4581128"/>
            <a:ext cx="7831137" cy="647700"/>
            <a:chOff x="396" y="2530"/>
            <a:chExt cx="4933" cy="408"/>
          </a:xfrm>
        </p:grpSpPr>
        <p:sp>
          <p:nvSpPr>
            <p:cNvPr id="36" name="AutoShape 10">
              <a:extLst>
                <a:ext uri="{FF2B5EF4-FFF2-40B4-BE49-F238E27FC236}">
                  <a16:creationId xmlns:a16="http://schemas.microsoft.com/office/drawing/2014/main" id="{36947D7F-1AAF-43A3-B1AB-3B891FD5C8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7" y="2621"/>
              <a:ext cx="4762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158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7" name="AutoShape 13">
              <a:extLst>
                <a:ext uri="{FF2B5EF4-FFF2-40B4-BE49-F238E27FC236}">
                  <a16:creationId xmlns:a16="http://schemas.microsoft.com/office/drawing/2014/main" id="{088B17AF-0A48-4E4E-9DB9-2126A076D18F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401" y="2525"/>
              <a:ext cx="217" cy="228"/>
            </a:xfrm>
            <a:prstGeom prst="diamond">
              <a:avLst/>
            </a:prstGeom>
            <a:solidFill>
              <a:srgbClr val="6666FF"/>
            </a:solidFill>
            <a:ln w="19050">
              <a:solidFill>
                <a:srgbClr val="F8F8F8"/>
              </a:solidFill>
              <a:miter lim="800000"/>
              <a:headEnd/>
              <a:tailEnd/>
            </a:ln>
            <a:effectLst>
              <a:outerShdw sy="50000" rotWithShape="0">
                <a:srgbClr val="000000">
                  <a:alpha val="50000"/>
                </a:srgbClr>
              </a:outerShdw>
            </a:effectLst>
          </p:spPr>
          <p:txBody>
            <a:bodyPr rot="10800000"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Text Box 9">
              <a:extLst>
                <a:ext uri="{FF2B5EF4-FFF2-40B4-BE49-F238E27FC236}">
                  <a16:creationId xmlns:a16="http://schemas.microsoft.com/office/drawing/2014/main" id="{63F492F3-06C1-43FE-883D-C0E0A5B76B3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59" y="2614"/>
              <a:ext cx="4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rPr>
                <a:t>招贤纳才：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rPr>
                <a:t>招聘不同能力的人才，多学科合作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endParaRPr>
            </a:p>
          </p:txBody>
        </p:sp>
      </p:grpSp>
      <p:grpSp>
        <p:nvGrpSpPr>
          <p:cNvPr id="39" name="Group 26">
            <a:extLst>
              <a:ext uri="{FF2B5EF4-FFF2-40B4-BE49-F238E27FC236}">
                <a16:creationId xmlns:a16="http://schemas.microsoft.com/office/drawing/2014/main" id="{22484B16-25EF-44A0-B44E-94BED483D597}"/>
              </a:ext>
            </a:extLst>
          </p:cNvPr>
          <p:cNvGrpSpPr>
            <a:grpSpLocks/>
          </p:cNvGrpSpPr>
          <p:nvPr/>
        </p:nvGrpSpPr>
        <p:grpSpPr bwMode="auto">
          <a:xfrm>
            <a:off x="723256" y="5229572"/>
            <a:ext cx="7831137" cy="647700"/>
            <a:chOff x="410" y="3113"/>
            <a:chExt cx="4933" cy="408"/>
          </a:xfrm>
        </p:grpSpPr>
        <p:sp>
          <p:nvSpPr>
            <p:cNvPr id="40" name="AutoShape 19">
              <a:extLst>
                <a:ext uri="{FF2B5EF4-FFF2-40B4-BE49-F238E27FC236}">
                  <a16:creationId xmlns:a16="http://schemas.microsoft.com/office/drawing/2014/main" id="{19A3CD5A-90E4-422D-A708-1E27E10A5C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1" y="3204"/>
              <a:ext cx="4762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158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1" name="AutoShape 20">
              <a:extLst>
                <a:ext uri="{FF2B5EF4-FFF2-40B4-BE49-F238E27FC236}">
                  <a16:creationId xmlns:a16="http://schemas.microsoft.com/office/drawing/2014/main" id="{E124DA85-CDA5-4019-8AC9-E40CB8972EC5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415" y="3108"/>
              <a:ext cx="217" cy="228"/>
            </a:xfrm>
            <a:prstGeom prst="diamond">
              <a:avLst/>
            </a:prstGeom>
            <a:solidFill>
              <a:srgbClr val="6600FF"/>
            </a:solidFill>
            <a:ln w="19050">
              <a:solidFill>
                <a:srgbClr val="F8F8F8"/>
              </a:solidFill>
              <a:miter lim="800000"/>
              <a:headEnd/>
              <a:tailEnd/>
            </a:ln>
            <a:effectLst>
              <a:outerShdw sy="50000" rotWithShape="0">
                <a:srgbClr val="000000">
                  <a:alpha val="50000"/>
                </a:srgbClr>
              </a:outerShdw>
            </a:effectLst>
          </p:spPr>
          <p:txBody>
            <a:bodyPr rot="10800000"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Text Box 9">
              <a:extLst>
                <a:ext uri="{FF2B5EF4-FFF2-40B4-BE49-F238E27FC236}">
                  <a16:creationId xmlns:a16="http://schemas.microsoft.com/office/drawing/2014/main" id="{EE483830-EBD7-4357-BFFD-9AEF74D2684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73" y="3249"/>
              <a:ext cx="4213" cy="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Georgia" pitchFamily="18" charset="0"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rPr>
                <a:t>团队素质：团队和谐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endParaRPr>
            </a:p>
          </p:txBody>
        </p:sp>
      </p:grpSp>
      <p:grpSp>
        <p:nvGrpSpPr>
          <p:cNvPr id="43" name="Group 25">
            <a:extLst>
              <a:ext uri="{FF2B5EF4-FFF2-40B4-BE49-F238E27FC236}">
                <a16:creationId xmlns:a16="http://schemas.microsoft.com/office/drawing/2014/main" id="{CE25B910-5C22-4DB5-B7EA-86995B7787C5}"/>
              </a:ext>
            </a:extLst>
          </p:cNvPr>
          <p:cNvGrpSpPr>
            <a:grpSpLocks/>
          </p:cNvGrpSpPr>
          <p:nvPr/>
        </p:nvGrpSpPr>
        <p:grpSpPr bwMode="auto">
          <a:xfrm>
            <a:off x="683568" y="5877644"/>
            <a:ext cx="7831138" cy="647700"/>
            <a:chOff x="385" y="3748"/>
            <a:chExt cx="4933" cy="408"/>
          </a:xfrm>
        </p:grpSpPr>
        <p:sp>
          <p:nvSpPr>
            <p:cNvPr id="44" name="AutoShape 22">
              <a:extLst>
                <a:ext uri="{FF2B5EF4-FFF2-40B4-BE49-F238E27FC236}">
                  <a16:creationId xmlns:a16="http://schemas.microsoft.com/office/drawing/2014/main" id="{6B20081E-5ADF-4A1E-B870-0A4F4BF541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6" y="3839"/>
              <a:ext cx="4762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158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" name="AutoShape 23">
              <a:extLst>
                <a:ext uri="{FF2B5EF4-FFF2-40B4-BE49-F238E27FC236}">
                  <a16:creationId xmlns:a16="http://schemas.microsoft.com/office/drawing/2014/main" id="{EB0BB147-D269-48BB-83DE-A702007D6F6F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390" y="3743"/>
              <a:ext cx="217" cy="228"/>
            </a:xfrm>
            <a:prstGeom prst="diamond">
              <a:avLst/>
            </a:prstGeom>
            <a:solidFill>
              <a:srgbClr val="6600CC"/>
            </a:solidFill>
            <a:ln w="19050">
              <a:solidFill>
                <a:srgbClr val="F8F8F8"/>
              </a:solidFill>
              <a:miter lim="800000"/>
              <a:headEnd/>
              <a:tailEnd/>
            </a:ln>
            <a:effectLst>
              <a:outerShdw sy="50000" rotWithShape="0">
                <a:srgbClr val="000000">
                  <a:alpha val="50000"/>
                </a:srgbClr>
              </a:outerShdw>
            </a:effectLst>
          </p:spPr>
          <p:txBody>
            <a:bodyPr rot="10800000"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Text Box 9">
              <a:extLst>
                <a:ext uri="{FF2B5EF4-FFF2-40B4-BE49-F238E27FC236}">
                  <a16:creationId xmlns:a16="http://schemas.microsoft.com/office/drawing/2014/main" id="{FDD41DBA-7C19-4C7F-812E-4157D540EB8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8" y="3838"/>
              <a:ext cx="42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rPr>
                <a:t>学科带头人是优势学科的最关键要素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endParaRPr>
            </a:p>
          </p:txBody>
        </p:sp>
      </p:grpSp>
      <p:sp>
        <p:nvSpPr>
          <p:cNvPr id="47" name="Text Box 29">
            <a:extLst>
              <a:ext uri="{FF2B5EF4-FFF2-40B4-BE49-F238E27FC236}">
                <a16:creationId xmlns:a16="http://schemas.microsoft.com/office/drawing/2014/main" id="{7E7D9F3A-EC57-4B0B-A39F-7AF246C79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681" y="2708920"/>
            <a:ext cx="7343775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医院（患者数、先进设备、多学科）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医学院校（人才和实验条件、基础研究实力）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学术平台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（省内和国内多家联合开展工作）</a:t>
            </a:r>
          </a:p>
        </p:txBody>
      </p:sp>
    </p:spTree>
    <p:extLst>
      <p:ext uri="{BB962C8B-B14F-4D97-AF65-F5344CB8AC3E}">
        <p14:creationId xmlns:p14="http://schemas.microsoft.com/office/powerpoint/2010/main" val="13731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3123323"/>
  <p:tag name="MH_LIBRARY" val="GRAPHIC"/>
  <p:tag name="MH_TYPE" val="Other"/>
  <p:tag name="MH_ORDER" val="23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1">
              <a:shade val="95000"/>
              <a:satMod val="105000"/>
            </a:schemeClr>
          </a:solidFill>
          <a:prstDash val="sysDot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rtv31x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3883"/>
        </a:solidFill>
      </a:spPr>
      <a:bodyPr rtlCol="0" anchor="ctr">
        <a:noAutofit/>
      </a:bodyPr>
      <a:lstStyle>
        <a:defPPr algn="ctr">
          <a:lnSpc>
            <a:spcPct val="150000"/>
          </a:lnSpc>
          <a:defRPr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主题1" id="{2CB1D294-18A3-4F4F-B99A-0D8CD564B73E}" vid="{86F07A28-6935-4F9C-AEED-09372C91E344}"/>
    </a:ext>
  </a:extLst>
</a:theme>
</file>

<file path=ppt/theme/theme7.xml><?xml version="1.0" encoding="utf-8"?>
<a:theme xmlns:a="http://schemas.openxmlformats.org/drawingml/2006/main" name="1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rtv31x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3883"/>
        </a:solidFill>
      </a:spPr>
      <a:bodyPr rtlCol="0" anchor="ctr">
        <a:noAutofit/>
      </a:bodyPr>
      <a:lstStyle>
        <a:defPPr algn="ctr">
          <a:lnSpc>
            <a:spcPct val="150000"/>
          </a:lnSpc>
          <a:defRPr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主题1" id="{2CB1D294-18A3-4F4F-B99A-0D8CD564B73E}" vid="{86F07A28-6935-4F9C-AEED-09372C91E344}"/>
    </a:ext>
  </a:extLst>
</a:theme>
</file>

<file path=ppt/theme/theme8.xml><?xml version="1.0" encoding="utf-8"?>
<a:theme xmlns:a="http://schemas.openxmlformats.org/drawingml/2006/main" name="2_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EB6106"/>
          </a:solidFill>
        </a:ln>
      </a:spPr>
      <a:bodyPr wrap="square" rtlCol="0" anchor="ctr">
        <a:noAutofit/>
      </a:bodyPr>
      <a:lstStyle>
        <a:defPPr algn="ctr">
          <a:lnSpc>
            <a:spcPct val="150000"/>
          </a:lnSpc>
          <a:defRPr b="1" dirty="0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主题1" id="{2CB1D294-18A3-4F4F-B99A-0D8CD564B73E}" vid="{86F07A28-6935-4F9C-AEED-09372C91E344}"/>
    </a:ext>
  </a:extLst>
</a:theme>
</file>

<file path=ppt/theme/theme9.xml><?xml version="1.0" encoding="utf-8"?>
<a:theme xmlns:a="http://schemas.openxmlformats.org/drawingml/2006/main" name="3_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EB6106"/>
          </a:solidFill>
        </a:ln>
      </a:spPr>
      <a:bodyPr wrap="square" rtlCol="0" anchor="ctr">
        <a:noAutofit/>
      </a:bodyPr>
      <a:lstStyle>
        <a:defPPr algn="ctr">
          <a:lnSpc>
            <a:spcPct val="150000"/>
          </a:lnSpc>
          <a:defRPr b="1" dirty="0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主题1" id="{2CB1D294-18A3-4F4F-B99A-0D8CD564B73E}" vid="{86F07A28-6935-4F9C-AEED-09372C91E3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6833</TotalTime>
  <Pages>0</Pages>
  <Words>1334</Words>
  <Characters>0</Characters>
  <Application>Microsoft Office PowerPoint</Application>
  <DocSecurity>0</DocSecurity>
  <PresentationFormat>Affichage à l'écran (4:3)</PresentationFormat>
  <Lines>0</Lines>
  <Paragraphs>188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18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15</vt:i4>
      </vt:variant>
    </vt:vector>
  </HeadingPairs>
  <TitlesOfParts>
    <vt:vector size="42" baseType="lpstr">
      <vt:lpstr>Aharoni</vt:lpstr>
      <vt:lpstr>Arial Black</vt:lpstr>
      <vt:lpstr>Impact</vt:lpstr>
      <vt:lpstr>Microsoft YaHei</vt:lpstr>
      <vt:lpstr>书体坊赵九江钢笔行书</vt:lpstr>
      <vt:lpstr>Monotype Corsiva</vt:lpstr>
      <vt:lpstr>Times New Roman</vt:lpstr>
      <vt:lpstr>Malgun Gothic</vt:lpstr>
      <vt:lpstr>Georgia</vt:lpstr>
      <vt:lpstr>宋体</vt:lpstr>
      <vt:lpstr>Arial</vt:lpstr>
      <vt:lpstr>Adobe 黑体 Std R</vt:lpstr>
      <vt:lpstr>Microsoft YaHei</vt:lpstr>
      <vt:lpstr>Wingdings</vt:lpstr>
      <vt:lpstr>隶书</vt:lpstr>
      <vt:lpstr>黑体</vt:lpstr>
      <vt:lpstr>Malgun Gothic</vt:lpstr>
      <vt:lpstr>Calibri</vt:lpstr>
      <vt:lpstr>自定义设计方案</vt:lpstr>
      <vt:lpstr>1_自定义设计方案</vt:lpstr>
      <vt:lpstr>1_Office 主题</vt:lpstr>
      <vt:lpstr>2_自定义设计方案</vt:lpstr>
      <vt:lpstr>Office 主题</vt:lpstr>
      <vt:lpstr>主题1</vt:lpstr>
      <vt:lpstr>1_主题1</vt:lpstr>
      <vt:lpstr>2_主题1</vt:lpstr>
      <vt:lpstr>3_主题1</vt:lpstr>
      <vt:lpstr> Réflexion et exploration de l'évaluation de l'innovation médicale  dans un hôpital de recherche  Deuxième hôpital affilié de l'école de médecine de l'Université du Zhejiang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LEI Ping</cp:lastModifiedBy>
  <cp:revision>2179</cp:revision>
  <dcterms:created xsi:type="dcterms:W3CDTF">2014-09-07T06:23:00Z</dcterms:created>
  <dcterms:modified xsi:type="dcterms:W3CDTF">2020-07-19T09:11:20Z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2052-8.1.0.3477</vt:lpwstr>
  </property>
</Properties>
</file>