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19"/>
  </p:notesMasterIdLst>
  <p:sldIdLst>
    <p:sldId id="381" r:id="rId3"/>
    <p:sldId id="469" r:id="rId4"/>
    <p:sldId id="383" r:id="rId5"/>
    <p:sldId id="474" r:id="rId6"/>
    <p:sldId id="329" r:id="rId7"/>
    <p:sldId id="476" r:id="rId8"/>
    <p:sldId id="523" r:id="rId9"/>
    <p:sldId id="481" r:id="rId10"/>
    <p:sldId id="520" r:id="rId11"/>
    <p:sldId id="522" r:id="rId12"/>
    <p:sldId id="524" r:id="rId13"/>
    <p:sldId id="525" r:id="rId14"/>
    <p:sldId id="437" r:id="rId15"/>
    <p:sldId id="475" r:id="rId16"/>
    <p:sldId id="526" r:id="rId17"/>
    <p:sldId id="310"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CC9"/>
    <a:srgbClr val="F7F38D"/>
    <a:srgbClr val="F3B60C"/>
    <a:srgbClr val="DEA70D"/>
    <a:srgbClr val="02A6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78503" autoAdjust="0"/>
  </p:normalViewPr>
  <p:slideViewPr>
    <p:cSldViewPr snapToGrid="0" showGuides="1">
      <p:cViewPr varScale="1">
        <p:scale>
          <a:sx n="54" d="100"/>
          <a:sy n="54" d="100"/>
        </p:scale>
        <p:origin x="1108" y="44"/>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E6383-CCF2-4BB8-84EE-4BF15FE0CC34}" type="datetimeFigureOut">
              <a:rPr lang="zh-CN" altLang="en-US" smtClean="0"/>
              <a:pPr/>
              <a:t>2020/7/19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05FE9-F4B7-4AA6-95D1-549AC6502692}" type="slidenum">
              <a:rPr lang="zh-CN" altLang="en-US" smtClean="0"/>
              <a:pPr/>
              <a:t>‹N°›</a:t>
            </a:fld>
            <a:endParaRPr lang="zh-CN" altLang="en-US"/>
          </a:p>
        </p:txBody>
      </p:sp>
    </p:spTree>
    <p:extLst>
      <p:ext uri="{BB962C8B-B14F-4D97-AF65-F5344CB8AC3E}">
        <p14:creationId xmlns:p14="http://schemas.microsoft.com/office/powerpoint/2010/main" val="308807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B377E4-AA64-4515-AD0A-969166BA7F5D}" type="slidenum">
              <a:rPr lang="zh-CN" altLang="en-US" smtClean="0"/>
              <a:pPr/>
              <a:t>1</a:t>
            </a:fld>
            <a:endParaRPr lang="zh-CN" altLang="en-US"/>
          </a:p>
        </p:txBody>
      </p:sp>
    </p:spTree>
    <p:extLst>
      <p:ext uri="{BB962C8B-B14F-4D97-AF65-F5344CB8AC3E}">
        <p14:creationId xmlns:p14="http://schemas.microsoft.com/office/powerpoint/2010/main" val="3854140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sz="1200" b="0" i="0" kern="1200" dirty="0" smtClean="0">
                <a:solidFill>
                  <a:schemeClr val="tx1"/>
                </a:solidFill>
                <a:effectLst/>
                <a:latin typeface="+mn-lt"/>
                <a:ea typeface="+mn-ea"/>
                <a:cs typeface="+mn-cs"/>
              </a:rPr>
              <a:t>À </a:t>
            </a:r>
            <a:r>
              <a:rPr lang="fr-FR" altLang="zh-CN" sz="1200" b="0" i="0" kern="1200" dirty="0" smtClean="0">
                <a:solidFill>
                  <a:schemeClr val="tx1"/>
                </a:solidFill>
                <a:effectLst/>
                <a:latin typeface="+mn-lt"/>
                <a:ea typeface="+mn-ea"/>
                <a:cs typeface="+mn-cs"/>
              </a:rPr>
              <a:t>l'heure actuelle, les prix des services médicaux en Chine sont appliqués dans une gestion localisée, et les normes de tarification spécifiques sont formulées par les services d'assurance médicale provinciaux et municipaux. Compte tenu de certaines différences dans le niveau de développement social et économique dans les différentes régions, l'investissement financier et l'</a:t>
            </a:r>
            <a:r>
              <a:rPr lang="fr-FR" altLang="zh-CN" sz="1200" b="0" i="0" kern="1200" dirty="0" err="1" smtClean="0">
                <a:solidFill>
                  <a:schemeClr val="tx1"/>
                </a:solidFill>
                <a:effectLst/>
                <a:latin typeface="+mn-lt"/>
                <a:ea typeface="+mn-ea"/>
                <a:cs typeface="+mn-cs"/>
              </a:rPr>
              <a:t>abordabilité</a:t>
            </a:r>
            <a:r>
              <a:rPr lang="fr-FR" altLang="zh-CN" sz="1200" b="0" i="0" kern="1200" dirty="0" smtClean="0">
                <a:solidFill>
                  <a:schemeClr val="tx1"/>
                </a:solidFill>
                <a:effectLst/>
                <a:latin typeface="+mn-lt"/>
                <a:ea typeface="+mn-ea"/>
                <a:cs typeface="+mn-cs"/>
              </a:rPr>
              <a:t> de l'assurance médicale correspondants sont également très différents, et il est en effet difficile de parvenir à ce stade à une norme nationale de tarification unifiée.</a:t>
            </a:r>
            <a:endParaRPr lang="zh-CN" altLang="en-US" dirty="0"/>
          </a:p>
        </p:txBody>
      </p:sp>
      <p:sp>
        <p:nvSpPr>
          <p:cNvPr id="4" name="灯片编号占位符 3"/>
          <p:cNvSpPr>
            <a:spLocks noGrp="1"/>
          </p:cNvSpPr>
          <p:nvPr>
            <p:ph type="sldNum" sz="quarter" idx="10"/>
          </p:nvPr>
        </p:nvSpPr>
        <p:spPr/>
        <p:txBody>
          <a:bodyPr/>
          <a:lstStyle/>
          <a:p>
            <a:fld id="{A2A05FE9-F4B7-4AA6-95D1-549AC6502692}" type="slidenum">
              <a:rPr lang="zh-CN" altLang="en-US" smtClean="0"/>
              <a:pPr/>
              <a:t>13</a:t>
            </a:fld>
            <a:endParaRPr lang="zh-CN" altLang="en-US"/>
          </a:p>
        </p:txBody>
      </p:sp>
    </p:spTree>
    <p:extLst>
      <p:ext uri="{BB962C8B-B14F-4D97-AF65-F5344CB8AC3E}">
        <p14:creationId xmlns:p14="http://schemas.microsoft.com/office/powerpoint/2010/main" val="293158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dirty="0" smtClean="0"/>
              <a:t>Remboursement </a:t>
            </a:r>
            <a:r>
              <a:rPr lang="fr-FR" altLang="zh-CN" dirty="0" smtClean="0"/>
              <a:t>d'articles de services médicaux: le Bureau national d'assurance médicale a effectué un nouveau travail d'ajustement du catalogue d'assurance médicale et a progressivement mis en place un mécanisme d'ajustement dynamique du catalogue de médicaments d'assurance médicale.</a:t>
            </a:r>
            <a:endParaRPr lang="zh-CN" altLang="en-US" dirty="0"/>
          </a:p>
        </p:txBody>
      </p:sp>
      <p:sp>
        <p:nvSpPr>
          <p:cNvPr id="4" name="灯片编号占位符 3"/>
          <p:cNvSpPr>
            <a:spLocks noGrp="1"/>
          </p:cNvSpPr>
          <p:nvPr>
            <p:ph type="sldNum" sz="quarter" idx="10"/>
          </p:nvPr>
        </p:nvSpPr>
        <p:spPr/>
        <p:txBody>
          <a:bodyPr/>
          <a:lstStyle/>
          <a:p>
            <a:fld id="{A2A05FE9-F4B7-4AA6-95D1-549AC6502692}" type="slidenum">
              <a:rPr lang="zh-CN" altLang="en-US" smtClean="0"/>
              <a:pPr/>
              <a:t>14</a:t>
            </a:fld>
            <a:endParaRPr lang="zh-CN" altLang="en-US"/>
          </a:p>
        </p:txBody>
      </p:sp>
    </p:spTree>
    <p:extLst>
      <p:ext uri="{BB962C8B-B14F-4D97-AF65-F5344CB8AC3E}">
        <p14:creationId xmlns:p14="http://schemas.microsoft.com/office/powerpoint/2010/main" val="258613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dirty="0" smtClean="0"/>
              <a:t>Quel modèle VBP est le meilleur choix? Il n'y a pas encore de conclusion unifiée.</a:t>
            </a:r>
          </a:p>
          <a:p>
            <a:r>
              <a:rPr lang="fr-FR" altLang="zh-CN" dirty="0" smtClean="0"/>
              <a:t>  Nous pensons que pour évaluer si le modèle de paiement est axé sur la valeur, nous devons être en mesure de répondre</a:t>
            </a:r>
          </a:p>
          <a:p>
            <a:r>
              <a:rPr lang="fr-FR" altLang="zh-CN" dirty="0" smtClean="0"/>
              <a:t>  Les prochaines questions:</a:t>
            </a:r>
          </a:p>
          <a:p>
            <a:r>
              <a:rPr lang="fr-FR" altLang="zh-CN" dirty="0" smtClean="0"/>
              <a:t>(1) Le modèle encourage-t-il les prestataires à fournir aux patients des services médicaux appropriés et de haute qualité?</a:t>
            </a:r>
          </a:p>
          <a:p>
            <a:r>
              <a:rPr lang="fr-FR" altLang="zh-CN" dirty="0" smtClean="0"/>
              <a:t>(2) Le taux de paiement correspond-il au coût de la prestation de services médicaux de qualité?</a:t>
            </a:r>
          </a:p>
          <a:p>
            <a:r>
              <a:rPr lang="fr-FR" altLang="zh-CN" dirty="0" smtClean="0"/>
              <a:t>(3) Le prestataire </a:t>
            </a:r>
            <a:r>
              <a:rPr lang="fr-FR" altLang="zh-CN" dirty="0" err="1" smtClean="0"/>
              <a:t>a-t-il</a:t>
            </a:r>
            <a:r>
              <a:rPr lang="fr-FR" altLang="zh-CN" dirty="0" smtClean="0"/>
              <a:t> la flexibilité de fournir des services médicaux de qualité?</a:t>
            </a:r>
          </a:p>
          <a:p>
            <a:r>
              <a:rPr lang="fr-FR" altLang="zh-CN" dirty="0" smtClean="0"/>
              <a:t>(4) Les patients ayant des besoins plus importants peuvent-ils recevoir plus de services médicaux?</a:t>
            </a:r>
          </a:p>
          <a:p>
            <a:r>
              <a:rPr lang="fr-FR" altLang="zh-CN" dirty="0" smtClean="0"/>
              <a:t>(5) Le patient et le payeur peuvent-ils déterminer le montant total qu'ils paieront?</a:t>
            </a:r>
          </a:p>
          <a:p>
            <a:r>
              <a:rPr lang="fr-FR" altLang="zh-CN" dirty="0" smtClean="0"/>
              <a:t>(6) Le prestataire </a:t>
            </a:r>
            <a:r>
              <a:rPr lang="fr-FR" altLang="zh-CN" dirty="0" err="1" smtClean="0"/>
              <a:t>sait-il</a:t>
            </a:r>
            <a:r>
              <a:rPr lang="fr-FR" altLang="zh-CN" dirty="0" smtClean="0"/>
              <a:t> combien il recevra avant la prestation du service?</a:t>
            </a:r>
            <a:endParaRPr lang="zh-CN" altLang="en-US" dirty="0"/>
          </a:p>
        </p:txBody>
      </p:sp>
      <p:sp>
        <p:nvSpPr>
          <p:cNvPr id="4" name="灯片编号占位符 3"/>
          <p:cNvSpPr>
            <a:spLocks noGrp="1"/>
          </p:cNvSpPr>
          <p:nvPr>
            <p:ph type="sldNum" sz="quarter" idx="10"/>
          </p:nvPr>
        </p:nvSpPr>
        <p:spPr/>
        <p:txBody>
          <a:bodyPr/>
          <a:lstStyle/>
          <a:p>
            <a:fld id="{A2A05FE9-F4B7-4AA6-95D1-549AC6502692}" type="slidenum">
              <a:rPr lang="zh-CN" altLang="en-US" smtClean="0"/>
              <a:pPr/>
              <a:t>15</a:t>
            </a:fld>
            <a:endParaRPr lang="zh-CN" altLang="en-US"/>
          </a:p>
        </p:txBody>
      </p:sp>
    </p:spTree>
    <p:extLst>
      <p:ext uri="{BB962C8B-B14F-4D97-AF65-F5344CB8AC3E}">
        <p14:creationId xmlns:p14="http://schemas.microsoft.com/office/powerpoint/2010/main" val="349857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A05FE9-F4B7-4AA6-95D1-549AC6502692}" type="slidenum">
              <a:rPr lang="zh-CN" altLang="en-US" smtClean="0"/>
              <a:pPr/>
              <a:t>16</a:t>
            </a:fld>
            <a:endParaRPr lang="zh-CN" altLang="en-US"/>
          </a:p>
        </p:txBody>
      </p:sp>
    </p:spTree>
    <p:extLst>
      <p:ext uri="{BB962C8B-B14F-4D97-AF65-F5344CB8AC3E}">
        <p14:creationId xmlns:p14="http://schemas.microsoft.com/office/powerpoint/2010/main" val="5407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A05FE9-F4B7-4AA6-95D1-549AC6502692}" type="slidenum">
              <a:rPr lang="zh-CN" altLang="en-US" smtClean="0"/>
              <a:pPr/>
              <a:t>2</a:t>
            </a:fld>
            <a:endParaRPr lang="zh-CN" altLang="en-US"/>
          </a:p>
        </p:txBody>
      </p:sp>
    </p:spTree>
    <p:extLst>
      <p:ext uri="{BB962C8B-B14F-4D97-AF65-F5344CB8AC3E}">
        <p14:creationId xmlns:p14="http://schemas.microsoft.com/office/powerpoint/2010/main" val="8731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F94BC7-A3C7-4A13-9752-ED9C107D9EA2}"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54023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F94BC7-A3C7-4A13-9752-ED9C107D9EA2}"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74052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sz="1100" dirty="0" smtClean="0"/>
              <a:t>Après la création du National </a:t>
            </a:r>
            <a:r>
              <a:rPr lang="fr-FR" altLang="zh-CN" sz="1100" dirty="0" err="1" smtClean="0"/>
              <a:t>Medical</a:t>
            </a:r>
            <a:r>
              <a:rPr lang="fr-FR" altLang="zh-CN" sz="1100" dirty="0" smtClean="0"/>
              <a:t> Security Bureau en 2018:</a:t>
            </a:r>
          </a:p>
          <a:p>
            <a:r>
              <a:rPr lang="fr-FR" altLang="zh-CN" sz="1100" dirty="0" smtClean="0"/>
              <a:t>Intégration de technologies innovantes de tarification + fonctions de paiement</a:t>
            </a:r>
          </a:p>
          <a:p>
            <a:r>
              <a:rPr lang="fr-FR" altLang="zh-CN" sz="1100" dirty="0" smtClean="0"/>
              <a:t>Encourager le développement de technologies médicales innovantes</a:t>
            </a:r>
          </a:p>
          <a:p>
            <a:r>
              <a:rPr lang="fr-FR" altLang="zh-CN" sz="1100" dirty="0" smtClean="0"/>
              <a:t>Promouvoir l'inclusion de médicaments anticancéreux et de médicaments contre les maladies rares dans les paiements d'assurance médicale</a:t>
            </a:r>
          </a:p>
          <a:p>
            <a:r>
              <a:rPr lang="fr-FR" altLang="zh-CN" sz="1100" dirty="0" smtClean="0"/>
              <a:t>La négociation des prix est devenue un moyen important pour la future technologie médicale innovante d'entrer dans le catalogue de l'assurance médicale</a:t>
            </a:r>
          </a:p>
          <a:p>
            <a:r>
              <a:rPr lang="fr-FR" altLang="zh-CN" sz="1100" dirty="0" smtClean="0"/>
              <a:t>Les méthodes de paiement (par exemple les méthodes de paiement innovantes) doivent encore être explorées</a:t>
            </a:r>
          </a:p>
          <a:p>
            <a:r>
              <a:rPr lang="fr-FR" altLang="zh-CN" sz="1100" dirty="0" smtClean="0"/>
              <a:t>Dans l'ajustement dynamique du catalogue d'assurance médicale, l'accent mis sur les avis de vote d'experts, l'efficacité clinique et les prix raisonnables reste inchangé</a:t>
            </a:r>
            <a:endParaRPr lang="zh-CN" altLang="en-US" sz="1100" dirty="0"/>
          </a:p>
        </p:txBody>
      </p:sp>
      <p:sp>
        <p:nvSpPr>
          <p:cNvPr id="4" name="灯片编号占位符 3"/>
          <p:cNvSpPr>
            <a:spLocks noGrp="1"/>
          </p:cNvSpPr>
          <p:nvPr>
            <p:ph type="sldNum" sz="quarter" idx="5"/>
          </p:nvPr>
        </p:nvSpPr>
        <p:spPr/>
        <p:txBody>
          <a:bodyPr/>
          <a:lstStyle/>
          <a:p>
            <a:fld id="{A2A05FE9-F4B7-4AA6-95D1-549AC6502692}" type="slidenum">
              <a:rPr lang="zh-CN" altLang="en-US" smtClean="0"/>
              <a:t>5</a:t>
            </a:fld>
            <a:endParaRPr lang="zh-CN" altLang="en-US"/>
          </a:p>
        </p:txBody>
      </p:sp>
    </p:spTree>
    <p:extLst>
      <p:ext uri="{BB962C8B-B14F-4D97-AF65-F5344CB8AC3E}">
        <p14:creationId xmlns:p14="http://schemas.microsoft.com/office/powerpoint/2010/main" val="305380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A05FE9-F4B7-4AA6-95D1-549AC6502692}" type="slidenum">
              <a:rPr lang="zh-CN" altLang="en-US" smtClean="0"/>
              <a:pPr/>
              <a:t>6</a:t>
            </a:fld>
            <a:endParaRPr lang="zh-CN" altLang="en-US"/>
          </a:p>
        </p:txBody>
      </p:sp>
    </p:spTree>
    <p:extLst>
      <p:ext uri="{BB962C8B-B14F-4D97-AF65-F5344CB8AC3E}">
        <p14:creationId xmlns:p14="http://schemas.microsoft.com/office/powerpoint/2010/main" val="15010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solidFill>
                <a:prstClr val="black"/>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5"/>
          </p:nvPr>
        </p:nvSpPr>
        <p:spPr/>
        <p:txBody>
          <a:bodyPr/>
          <a:lstStyle/>
          <a:p>
            <a:fld id="{A2A05FE9-F4B7-4AA6-95D1-549AC6502692}" type="slidenum">
              <a:rPr lang="zh-CN" altLang="en-US" smtClean="0"/>
              <a:pPr/>
              <a:t>7</a:t>
            </a:fld>
            <a:endParaRPr lang="zh-CN" altLang="en-US"/>
          </a:p>
        </p:txBody>
      </p:sp>
    </p:spTree>
    <p:extLst>
      <p:ext uri="{BB962C8B-B14F-4D97-AF65-F5344CB8AC3E}">
        <p14:creationId xmlns:p14="http://schemas.microsoft.com/office/powerpoint/2010/main" val="402461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05FE9-F4B7-4AA6-95D1-549AC6502692}" type="slidenum">
              <a:rPr lang="zh-CN" altLang="en-US" smtClean="0"/>
              <a:pPr/>
              <a:t>8</a:t>
            </a:fld>
            <a:endParaRPr lang="zh-CN" altLang="en-US"/>
          </a:p>
        </p:txBody>
      </p:sp>
    </p:spTree>
    <p:extLst>
      <p:ext uri="{BB962C8B-B14F-4D97-AF65-F5344CB8AC3E}">
        <p14:creationId xmlns:p14="http://schemas.microsoft.com/office/powerpoint/2010/main" val="79686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A05FE9-F4B7-4AA6-95D1-549AC6502692}" type="slidenum">
              <a:rPr lang="zh-CN" altLang="en-US" smtClean="0"/>
              <a:pPr/>
              <a:t>12</a:t>
            </a:fld>
            <a:endParaRPr lang="zh-CN" altLang="en-US"/>
          </a:p>
        </p:txBody>
      </p:sp>
    </p:spTree>
    <p:extLst>
      <p:ext uri="{BB962C8B-B14F-4D97-AF65-F5344CB8AC3E}">
        <p14:creationId xmlns:p14="http://schemas.microsoft.com/office/powerpoint/2010/main" val="246067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4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2796728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79715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315568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118679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209924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158814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Map 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8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75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Commerce 3">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1312" y="4892511"/>
            <a:ext cx="12203311" cy="196548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563782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0083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F7E587-E1F0-4010-8C4A-3E11EA4A00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4353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CE45E3-F364-4D89-AC12-FB800F1CE21E}"/>
              </a:ext>
            </a:extLst>
          </p:cNvPr>
          <p:cNvSpPr>
            <a:spLocks noGrp="1"/>
          </p:cNvSpPr>
          <p:nvPr>
            <p:ph type="dt" sz="half" idx="10"/>
          </p:nvPr>
        </p:nvSpPr>
        <p:spPr>
          <a:xfrm>
            <a:off x="838200" y="6356350"/>
            <a:ext cx="2743200" cy="365125"/>
          </a:xfrm>
          <a:prstGeom prst="rect">
            <a:avLst/>
          </a:prstGeom>
        </p:spPr>
        <p:txBody>
          <a:bodyPr/>
          <a:lstStyle/>
          <a:p>
            <a:fld id="{566A4BE8-77FE-4CD6-9733-A84A79002F0B}" type="datetimeFigureOut">
              <a:rPr lang="zh-CN" altLang="en-US" smtClean="0"/>
              <a:pPr/>
              <a:t>2020/7/19</a:t>
            </a:fld>
            <a:endParaRPr lang="zh-CN" altLang="en-US"/>
          </a:p>
        </p:txBody>
      </p:sp>
      <p:sp>
        <p:nvSpPr>
          <p:cNvPr id="3" name="页脚占位符 2">
            <a:extLst>
              <a:ext uri="{FF2B5EF4-FFF2-40B4-BE49-F238E27FC236}">
                <a16:creationId xmlns:a16="http://schemas.microsoft.com/office/drawing/2014/main" id="{08D78CA1-0ACF-46A5-9335-DB19A2321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DD2C77B7-3915-4D2D-AA20-6A106E398166}"/>
              </a:ext>
            </a:extLst>
          </p:cNvPr>
          <p:cNvSpPr>
            <a:spLocks noGrp="1"/>
          </p:cNvSpPr>
          <p:nvPr>
            <p:ph type="sldNum" sz="quarter" idx="12"/>
          </p:nvPr>
        </p:nvSpPr>
        <p:spPr>
          <a:xfrm>
            <a:off x="8610600" y="6356350"/>
            <a:ext cx="2743200" cy="365125"/>
          </a:xfrm>
          <a:prstGeom prst="rect">
            <a:avLst/>
          </a:prstGeom>
        </p:spPr>
        <p:txBody>
          <a:bodyPr/>
          <a:lstStyle/>
          <a:p>
            <a:fld id="{9BF02D07-F8B2-4C68-885F-AEF19BA69E60}" type="slidenum">
              <a:rPr lang="zh-CN" altLang="en-US" smtClean="0"/>
              <a:pPr/>
              <a:t>‹N°›</a:t>
            </a:fld>
            <a:endParaRPr lang="zh-CN" altLang="en-US"/>
          </a:p>
        </p:txBody>
      </p:sp>
    </p:spTree>
    <p:extLst>
      <p:ext uri="{BB962C8B-B14F-4D97-AF65-F5344CB8AC3E}">
        <p14:creationId xmlns:p14="http://schemas.microsoft.com/office/powerpoint/2010/main" val="348162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268172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26067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38477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327731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3580404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10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2020/7/19</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‹N°›</a:t>
            </a:fld>
            <a:endParaRPr lang="zh-CN" altLang="en-US">
              <a:solidFill>
                <a:srgbClr val="000000">
                  <a:tint val="75000"/>
                </a:srgbClr>
              </a:solidFill>
            </a:endParaRPr>
          </a:p>
        </p:txBody>
      </p:sp>
    </p:spTree>
    <p:extLst>
      <p:ext uri="{BB962C8B-B14F-4D97-AF65-F5344CB8AC3E}">
        <p14:creationId xmlns:p14="http://schemas.microsoft.com/office/powerpoint/2010/main" val="376525604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9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B861FCEB-3B6E-4DD7-96A7-2083F790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3" y="548564"/>
            <a:ext cx="11555275" cy="5773859"/>
          </a:xfrm>
          <a:prstGeom prst="rect">
            <a:avLst/>
          </a:prstGeom>
        </p:spPr>
      </p:pic>
      <p:sp>
        <p:nvSpPr>
          <p:cNvPr id="10" name="文本框 9">
            <a:extLst>
              <a:ext uri="{FF2B5EF4-FFF2-40B4-BE49-F238E27FC236}">
                <a16:creationId xmlns:a16="http://schemas.microsoft.com/office/drawing/2014/main" id="{2ED11F21-AD62-4A43-B503-68139DB85379}"/>
              </a:ext>
            </a:extLst>
          </p:cNvPr>
          <p:cNvSpPr txBox="1"/>
          <p:nvPr/>
        </p:nvSpPr>
        <p:spPr>
          <a:xfrm>
            <a:off x="325462" y="1351397"/>
            <a:ext cx="11541075" cy="400110"/>
          </a:xfrm>
          <a:prstGeom prst="rect">
            <a:avLst/>
          </a:prstGeom>
          <a:noFill/>
        </p:spPr>
        <p:txBody>
          <a:bodyPr wrap="square" rtlCol="0">
            <a:spAutoFit/>
          </a:bodyPr>
          <a:lstStyle/>
          <a:p>
            <a:pPr lvl="0" algn="ctr">
              <a:defRPr/>
            </a:pPr>
            <a:r>
              <a:rPr lang="fr-FR" altLang="zh-CN" sz="2000" b="1" dirty="0" smtClean="0">
                <a:solidFill>
                  <a:schemeClr val="accent3"/>
                </a:solidFill>
                <a:latin typeface="Microsoft YaHei" panose="020B0503020204020204" pitchFamily="34" charset="-122"/>
                <a:ea typeface="Microsoft YaHei" panose="020B0503020204020204" pitchFamily="34" charset="-122"/>
                <a:sym typeface="字魂105号-简雅黑" panose="00000500000000000000" pitchFamily="2" charset="-122"/>
              </a:rPr>
              <a:t>Stratégies </a:t>
            </a:r>
            <a:r>
              <a:rPr lang="fr-FR" altLang="zh-CN" sz="2000" b="1" dirty="0">
                <a:solidFill>
                  <a:schemeClr val="accent3"/>
                </a:solidFill>
                <a:latin typeface="Microsoft YaHei" panose="020B0503020204020204" pitchFamily="34" charset="-122"/>
                <a:ea typeface="Microsoft YaHei" panose="020B0503020204020204" pitchFamily="34" charset="-122"/>
                <a:sym typeface="字魂105号-简雅黑" panose="00000500000000000000" pitchFamily="2" charset="-122"/>
              </a:rPr>
              <a:t>innovantes de tarification et de paiement des technologies médicales</a:t>
            </a:r>
            <a:endParaRPr lang="zh-CN" altLang="en-US" sz="2000" b="1" dirty="0">
              <a:solidFill>
                <a:schemeClr val="accent3"/>
              </a:solidFill>
              <a:latin typeface="Microsoft YaHei" panose="020B0503020204020204" pitchFamily="34" charset="-122"/>
              <a:ea typeface="Microsoft YaHei" panose="020B0503020204020204" pitchFamily="34" charset="-122"/>
              <a:sym typeface="字魂105号-简雅黑" panose="00000500000000000000" pitchFamily="2" charset="-122"/>
            </a:endParaRPr>
          </a:p>
        </p:txBody>
      </p:sp>
      <p:sp>
        <p:nvSpPr>
          <p:cNvPr id="13" name="文本框 12">
            <a:extLst>
              <a:ext uri="{FF2B5EF4-FFF2-40B4-BE49-F238E27FC236}">
                <a16:creationId xmlns:a16="http://schemas.microsoft.com/office/drawing/2014/main" id="{7ED89BD8-CEA9-48CD-9F5A-29EAC4E4A4C4}"/>
              </a:ext>
            </a:extLst>
          </p:cNvPr>
          <p:cNvSpPr txBox="1"/>
          <p:nvPr/>
        </p:nvSpPr>
        <p:spPr>
          <a:xfrm>
            <a:off x="0" y="2901055"/>
            <a:ext cx="11088709" cy="1200329"/>
          </a:xfrm>
          <a:prstGeom prst="rect">
            <a:avLst/>
          </a:prstGeom>
          <a:noFill/>
        </p:spPr>
        <p:txBody>
          <a:bodyPr wrap="square" rtlCol="0">
            <a:spAutoFit/>
          </a:bodyPr>
          <a:lstStyle/>
          <a:p>
            <a:pPr algn="ctr"/>
            <a:r>
              <a:rPr lang="fr-FR" altLang="zh-CN" dirty="0" smtClean="0">
                <a:solidFill>
                  <a:schemeClr val="accent3"/>
                </a:solidFill>
                <a:latin typeface="微软雅黑" panose="020B0503020204020204" pitchFamily="34" charset="-122"/>
                <a:ea typeface="微软雅黑" panose="020B0503020204020204" pitchFamily="34" charset="-122"/>
              </a:rPr>
              <a:t>Centre </a:t>
            </a:r>
            <a:r>
              <a:rPr lang="fr-FR" altLang="zh-CN" dirty="0">
                <a:solidFill>
                  <a:schemeClr val="accent3"/>
                </a:solidFill>
                <a:latin typeface="微软雅黑" panose="020B0503020204020204" pitchFamily="34" charset="-122"/>
                <a:ea typeface="微软雅黑" panose="020B0503020204020204" pitchFamily="34" charset="-122"/>
              </a:rPr>
              <a:t>de recherche </a:t>
            </a:r>
            <a:r>
              <a:rPr lang="fr-FR" altLang="zh-CN" dirty="0" smtClean="0">
                <a:solidFill>
                  <a:schemeClr val="accent3"/>
                </a:solidFill>
                <a:latin typeface="微软雅黑" panose="020B0503020204020204" pitchFamily="34" charset="-122"/>
                <a:ea typeface="微软雅黑" panose="020B0503020204020204" pitchFamily="34" charset="-122"/>
              </a:rPr>
              <a:t>et développement </a:t>
            </a:r>
            <a:r>
              <a:rPr lang="fr-FR" altLang="zh-CN" dirty="0">
                <a:solidFill>
                  <a:schemeClr val="accent3"/>
                </a:solidFill>
                <a:latin typeface="微软雅黑" panose="020B0503020204020204" pitchFamily="34" charset="-122"/>
                <a:ea typeface="微软雅黑" panose="020B0503020204020204" pitchFamily="34" charset="-122"/>
              </a:rPr>
              <a:t>sanitaire</a:t>
            </a:r>
          </a:p>
          <a:p>
            <a:pPr algn="ctr"/>
            <a:r>
              <a:rPr lang="fr-FR" altLang="zh-CN" dirty="0" smtClean="0">
                <a:solidFill>
                  <a:schemeClr val="accent3"/>
                </a:solidFill>
                <a:latin typeface="微软雅黑" panose="020B0503020204020204" pitchFamily="34" charset="-122"/>
                <a:ea typeface="微软雅黑" panose="020B0503020204020204" pitchFamily="34" charset="-122"/>
              </a:rPr>
              <a:t> de </a:t>
            </a:r>
            <a:r>
              <a:rPr lang="fr-FR" altLang="zh-CN" dirty="0">
                <a:solidFill>
                  <a:schemeClr val="accent3"/>
                </a:solidFill>
                <a:latin typeface="微软雅黑" panose="020B0503020204020204" pitchFamily="34" charset="-122"/>
                <a:ea typeface="微软雅黑" panose="020B0503020204020204" pitchFamily="34" charset="-122"/>
              </a:rPr>
              <a:t>Shanghai </a:t>
            </a:r>
            <a:endParaRPr lang="fr-FR" altLang="zh-CN" dirty="0" smtClean="0">
              <a:solidFill>
                <a:schemeClr val="accent3"/>
              </a:solidFill>
              <a:latin typeface="微软雅黑" panose="020B0503020204020204" pitchFamily="34" charset="-122"/>
              <a:ea typeface="微软雅黑" panose="020B0503020204020204" pitchFamily="34" charset="-122"/>
            </a:endParaRPr>
          </a:p>
          <a:p>
            <a:pPr algn="ctr"/>
            <a:r>
              <a:rPr lang="fr-FR" altLang="zh-CN" dirty="0" smtClean="0">
                <a:solidFill>
                  <a:schemeClr val="accent3"/>
                </a:solidFill>
                <a:latin typeface="微软雅黑" panose="020B0503020204020204" pitchFamily="34" charset="-122"/>
                <a:ea typeface="微软雅黑" panose="020B0503020204020204" pitchFamily="34" charset="-122"/>
              </a:rPr>
              <a:t>18 </a:t>
            </a:r>
            <a:r>
              <a:rPr lang="fr-FR" altLang="zh-CN" dirty="0">
                <a:solidFill>
                  <a:schemeClr val="accent3"/>
                </a:solidFill>
                <a:latin typeface="微软雅黑" panose="020B0503020204020204" pitchFamily="34" charset="-122"/>
                <a:ea typeface="微软雅黑" panose="020B0503020204020204" pitchFamily="34" charset="-122"/>
              </a:rPr>
              <a:t>juillet 2020</a:t>
            </a:r>
            <a:endParaRPr lang="zh-CN" altLang="en-US" dirty="0">
              <a:solidFill>
                <a:schemeClr val="accent3"/>
              </a:solidFill>
              <a:latin typeface="微软雅黑" panose="020B0503020204020204" pitchFamily="34" charset="-122"/>
              <a:ea typeface="微软雅黑" panose="020B0503020204020204" pitchFamily="34" charset="-122"/>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30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15" name="图片 14" descr="logo">
            <a:extLst>
              <a:ext uri="{FF2B5EF4-FFF2-40B4-BE49-F238E27FC236}">
                <a16:creationId xmlns:a16="http://schemas.microsoft.com/office/drawing/2014/main" id="{0427C4F8-173B-1A4B-AE3A-2AE9EFF74660}"/>
              </a:ext>
            </a:extLst>
          </p:cNvPr>
          <p:cNvPicPr/>
          <p:nvPr/>
        </p:nvPicPr>
        <p:blipFill>
          <a:blip r:embed="rId4" cstate="print"/>
          <a:srcRect/>
          <a:stretch>
            <a:fillRect/>
          </a:stretch>
        </p:blipFill>
        <p:spPr bwMode="auto">
          <a:xfrm>
            <a:off x="10908467" y="255556"/>
            <a:ext cx="972272" cy="814314"/>
          </a:xfrm>
          <a:prstGeom prst="rect">
            <a:avLst/>
          </a:prstGeom>
          <a:noFill/>
          <a:ln w="9525">
            <a:noFill/>
            <a:miter lim="800000"/>
            <a:headEnd/>
            <a:tailEnd/>
          </a:ln>
        </p:spPr>
      </p:pic>
    </p:spTree>
    <p:extLst>
      <p:ext uri="{BB962C8B-B14F-4D97-AF65-F5344CB8AC3E}">
        <p14:creationId xmlns:p14="http://schemas.microsoft.com/office/powerpoint/2010/main" val="210181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7">
            <a:extLst>
              <a:ext uri="{FF2B5EF4-FFF2-40B4-BE49-F238E27FC236}">
                <a16:creationId xmlns:a16="http://schemas.microsoft.com/office/drawing/2014/main" id="{F04071ED-117F-5D4E-A27D-D16D23E242B3}"/>
              </a:ext>
            </a:extLst>
          </p:cNvPr>
          <p:cNvSpPr txBox="1"/>
          <p:nvPr/>
        </p:nvSpPr>
        <p:spPr>
          <a:xfrm>
            <a:off x="522867" y="447823"/>
            <a:ext cx="11145391" cy="338554"/>
          </a:xfrm>
          <a:prstGeom prst="rect">
            <a:avLst/>
          </a:prstGeom>
          <a:noFill/>
        </p:spPr>
        <p:txBody>
          <a:bodyPr wrap="square" rtlCol="0">
            <a:spAutoFit/>
          </a:bodyPr>
          <a:lstStyle/>
          <a:p>
            <a:r>
              <a:rPr lang="fr-FR" altLang="zh-CN" sz="1600" b="1" dirty="0" smtClean="0">
                <a:solidFill>
                  <a:schemeClr val="accent3"/>
                </a:solidFill>
                <a:latin typeface="微软雅黑" pitchFamily="34" charset="-122"/>
                <a:ea typeface="微软雅黑" pitchFamily="34" charset="-122"/>
              </a:rPr>
              <a:t>Modèle </a:t>
            </a:r>
            <a:r>
              <a:rPr lang="fr-FR" altLang="zh-CN" sz="1600" b="1" dirty="0">
                <a:solidFill>
                  <a:schemeClr val="accent3"/>
                </a:solidFill>
                <a:latin typeface="微软雅黑" pitchFamily="34" charset="-122"/>
                <a:ea typeface="微软雅黑" pitchFamily="34" charset="-122"/>
              </a:rPr>
              <a:t>de paiement d'assurance maladie axé sur la valeur du modèle VBP (États-Unis)</a:t>
            </a:r>
            <a:endParaRPr lang="en-US" altLang="zh-CN" sz="1600" b="1" dirty="0">
              <a:solidFill>
                <a:schemeClr val="accent3"/>
              </a:solidFill>
              <a:latin typeface="微软雅黑" pitchFamily="34" charset="-122"/>
              <a:ea typeface="微软雅黑" pitchFamily="34" charset="-122"/>
            </a:endParaRPr>
          </a:p>
        </p:txBody>
      </p:sp>
      <p:graphicFrame>
        <p:nvGraphicFramePr>
          <p:cNvPr id="24" name="表格 23">
            <a:extLst>
              <a:ext uri="{FF2B5EF4-FFF2-40B4-BE49-F238E27FC236}">
                <a16:creationId xmlns:a16="http://schemas.microsoft.com/office/drawing/2014/main" id="{A9DC0F2F-BE02-6645-AF70-823B28D54A7C}"/>
              </a:ext>
            </a:extLst>
          </p:cNvPr>
          <p:cNvGraphicFramePr>
            <a:graphicFrameLocks noGrp="1"/>
          </p:cNvGraphicFramePr>
          <p:nvPr>
            <p:extLst>
              <p:ext uri="{D42A27DB-BD31-4B8C-83A1-F6EECF244321}">
                <p14:modId xmlns:p14="http://schemas.microsoft.com/office/powerpoint/2010/main" val="3897846161"/>
              </p:ext>
            </p:extLst>
          </p:nvPr>
        </p:nvGraphicFramePr>
        <p:xfrm>
          <a:off x="701694" y="1094154"/>
          <a:ext cx="11156182" cy="5627242"/>
        </p:xfrm>
        <a:graphic>
          <a:graphicData uri="http://schemas.openxmlformats.org/drawingml/2006/table">
            <a:tbl>
              <a:tblPr firstRow="1" firstCol="1" bandRow="1">
                <a:tableStyleId>{C083E6E3-FA7D-4D7B-A595-EF9225AFEA82}</a:tableStyleId>
              </a:tblPr>
              <a:tblGrid>
                <a:gridCol w="2970420">
                  <a:extLst>
                    <a:ext uri="{9D8B030D-6E8A-4147-A177-3AD203B41FA5}">
                      <a16:colId xmlns:a16="http://schemas.microsoft.com/office/drawing/2014/main" val="821013732"/>
                    </a:ext>
                  </a:extLst>
                </a:gridCol>
                <a:gridCol w="6270172">
                  <a:extLst>
                    <a:ext uri="{9D8B030D-6E8A-4147-A177-3AD203B41FA5}">
                      <a16:colId xmlns:a16="http://schemas.microsoft.com/office/drawing/2014/main" val="2665593151"/>
                    </a:ext>
                  </a:extLst>
                </a:gridCol>
                <a:gridCol w="1915590">
                  <a:extLst>
                    <a:ext uri="{9D8B030D-6E8A-4147-A177-3AD203B41FA5}">
                      <a16:colId xmlns:a16="http://schemas.microsoft.com/office/drawing/2014/main" val="3359266384"/>
                    </a:ext>
                  </a:extLst>
                </a:gridCol>
              </a:tblGrid>
              <a:tr h="344784">
                <a:tc>
                  <a:txBody>
                    <a:bodyPr/>
                    <a:lstStyle/>
                    <a:p>
                      <a:pPr algn="just">
                        <a:spcAft>
                          <a:spcPts val="0"/>
                        </a:spcAft>
                      </a:pPr>
                      <a:r>
                        <a:rPr lang="zh-CN" sz="2000" kern="100" dirty="0">
                          <a:effectLst/>
                        </a:rPr>
                        <a:t>支付模式归类</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r>
                        <a:rPr lang="zh-CN" sz="2000" kern="100" dirty="0">
                          <a:effectLst/>
                        </a:rPr>
                        <a:t>说明</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just">
                        <a:spcAft>
                          <a:spcPts val="0"/>
                        </a:spcAft>
                      </a:pPr>
                      <a:r>
                        <a:rPr lang="zh-CN" altLang="en-US" sz="2000" kern="100">
                          <a:effectLst/>
                        </a:rPr>
                        <a:t>模式下细分类型数量</a:t>
                      </a:r>
                      <a:endParaRPr lang="en-US" sz="2000" b="1" kern="100" dirty="0">
                        <a:solidFill>
                          <a:schemeClr val="tx1"/>
                        </a:solidFill>
                        <a:effectLst/>
                        <a:latin typeface="Microsoft YaHei" panose="020B0503020204020204" pitchFamily="34" charset="-122"/>
                        <a:ea typeface="Microsoft YaHei" panose="020B0503020204020204" pitchFamily="34" charset="-122"/>
                        <a:cs typeface="+mn-cs"/>
                      </a:endParaRPr>
                    </a:p>
                  </a:txBody>
                  <a:tcPr marL="68580" marR="68580" marT="0" marB="0" anchor="ctr"/>
                </a:tc>
                <a:extLst>
                  <a:ext uri="{0D108BD9-81ED-4DB2-BD59-A6C34878D82A}">
                    <a16:rowId xmlns:a16="http://schemas.microsoft.com/office/drawing/2014/main" val="1341325599"/>
                  </a:ext>
                </a:extLst>
              </a:tr>
              <a:tr h="655122">
                <a:tc>
                  <a:txBody>
                    <a:bodyPr/>
                    <a:lstStyle/>
                    <a:p>
                      <a:pPr algn="l">
                        <a:spcAft>
                          <a:spcPts val="0"/>
                        </a:spcAft>
                      </a:pPr>
                      <a:r>
                        <a:rPr lang="zh-CN" sz="2000" kern="100" dirty="0">
                          <a:effectLst/>
                        </a:rPr>
                        <a:t>责任制医疗</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围绕责任医疗组织</a:t>
                      </a:r>
                      <a:r>
                        <a:rPr lang="en-US" sz="2000" kern="100" dirty="0">
                          <a:effectLst/>
                        </a:rPr>
                        <a:t>(ACOs)</a:t>
                      </a:r>
                      <a:r>
                        <a:rPr lang="zh-CN" sz="2000" kern="100" dirty="0">
                          <a:effectLst/>
                        </a:rPr>
                        <a:t>建立的支付模式，旨在促进</a:t>
                      </a:r>
                      <a:r>
                        <a:rPr lang="en-US" sz="2000" kern="100" dirty="0">
                          <a:effectLst/>
                        </a:rPr>
                        <a:t>ACOs</a:t>
                      </a:r>
                      <a:r>
                        <a:rPr lang="zh-CN" sz="2000" kern="100" dirty="0">
                          <a:effectLst/>
                        </a:rPr>
                        <a:t>投资医疗设施和流程，提高医疗服务的效率、质量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7</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96883677"/>
                  </a:ext>
                </a:extLst>
              </a:tr>
              <a:tr h="449228">
                <a:tc>
                  <a:txBody>
                    <a:bodyPr/>
                    <a:lstStyle/>
                    <a:p>
                      <a:pPr algn="l">
                        <a:spcAft>
                          <a:spcPts val="0"/>
                        </a:spcAft>
                      </a:pPr>
                      <a:r>
                        <a:rPr lang="zh-CN" sz="2000" kern="100" dirty="0">
                          <a:effectLst/>
                        </a:rPr>
                        <a:t>捆绑支付</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根据医疗服务过程中实际发生的治疗事件给予支付的模式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6</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32770485"/>
                  </a:ext>
                </a:extLst>
              </a:tr>
              <a:tr h="575776">
                <a:tc>
                  <a:txBody>
                    <a:bodyPr/>
                    <a:lstStyle/>
                    <a:p>
                      <a:pPr algn="l">
                        <a:spcAft>
                          <a:spcPts val="0"/>
                        </a:spcAft>
                      </a:pPr>
                      <a:r>
                        <a:rPr lang="zh-CN" sz="2000" kern="100" dirty="0">
                          <a:effectLst/>
                        </a:rPr>
                        <a:t>重点关注</a:t>
                      </a:r>
                      <a:r>
                        <a:rPr lang="en-US" sz="2000" kern="100" dirty="0">
                          <a:effectLst/>
                        </a:rPr>
                        <a:t>Medicare</a:t>
                      </a:r>
                      <a:r>
                        <a:rPr lang="zh-CN" sz="2000" kern="100" dirty="0">
                          <a:effectLst/>
                        </a:rPr>
                        <a:t>和</a:t>
                      </a:r>
                      <a:r>
                        <a:rPr lang="en-US" sz="2000" kern="100" dirty="0">
                          <a:effectLst/>
                        </a:rPr>
                        <a:t>Medicaid </a:t>
                      </a:r>
                      <a:r>
                        <a:rPr lang="zh-CN" sz="2000" kern="100" dirty="0">
                          <a:effectLst/>
                        </a:rPr>
                        <a:t>人群</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为符合</a:t>
                      </a:r>
                      <a:r>
                        <a:rPr lang="en-US" sz="2000" kern="100" dirty="0">
                          <a:effectLst/>
                        </a:rPr>
                        <a:t>Medicare-Medicaid</a:t>
                      </a:r>
                      <a:r>
                        <a:rPr lang="zh-CN" sz="2000" kern="100" dirty="0">
                          <a:effectLst/>
                        </a:rPr>
                        <a:t>条件人群提供具有成本效益医疗服务的模式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3</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47633729"/>
                  </a:ext>
                </a:extLst>
              </a:tr>
              <a:tr h="575776">
                <a:tc>
                  <a:txBody>
                    <a:bodyPr/>
                    <a:lstStyle/>
                    <a:p>
                      <a:pPr algn="l">
                        <a:spcAft>
                          <a:spcPts val="0"/>
                        </a:spcAft>
                      </a:pPr>
                      <a:r>
                        <a:rPr lang="zh-CN" sz="2000" kern="100" dirty="0">
                          <a:effectLst/>
                        </a:rPr>
                        <a:t>重点关注</a:t>
                      </a:r>
                      <a:r>
                        <a:rPr lang="en-US" sz="2000" kern="100" dirty="0">
                          <a:effectLst/>
                        </a:rPr>
                        <a:t>Medicaid </a:t>
                      </a:r>
                      <a:r>
                        <a:rPr lang="zh-CN" sz="2000" kern="100" dirty="0">
                          <a:effectLst/>
                        </a:rPr>
                        <a:t>和</a:t>
                      </a:r>
                      <a:r>
                        <a:rPr lang="en-US" sz="2000" kern="100" dirty="0">
                          <a:effectLst/>
                        </a:rPr>
                        <a:t> CHIP</a:t>
                      </a:r>
                      <a:r>
                        <a:rPr lang="zh-CN" sz="2000" kern="100" dirty="0">
                          <a:effectLst/>
                        </a:rPr>
                        <a:t>人群</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各州实施，旨在降低</a:t>
                      </a:r>
                      <a:r>
                        <a:rPr lang="en-US" sz="2000" kern="100" dirty="0">
                          <a:effectLst/>
                        </a:rPr>
                        <a:t>Medicaid </a:t>
                      </a:r>
                      <a:r>
                        <a:rPr lang="zh-CN" sz="2000" kern="100" dirty="0">
                          <a:effectLst/>
                        </a:rPr>
                        <a:t>和</a:t>
                      </a:r>
                      <a:r>
                        <a:rPr lang="en-US" sz="2000" kern="100" dirty="0">
                          <a:effectLst/>
                        </a:rPr>
                        <a:t> CHIP </a:t>
                      </a:r>
                      <a:r>
                        <a:rPr lang="zh-CN" sz="2000" kern="100" dirty="0">
                          <a:effectLst/>
                        </a:rPr>
                        <a:t>支出，提高医疗质量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1</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92424940"/>
                  </a:ext>
                </a:extLst>
              </a:tr>
              <a:tr h="673840">
                <a:tc>
                  <a:txBody>
                    <a:bodyPr/>
                    <a:lstStyle/>
                    <a:p>
                      <a:pPr algn="l">
                        <a:spcAft>
                          <a:spcPts val="0"/>
                        </a:spcAft>
                      </a:pPr>
                      <a:r>
                        <a:rPr lang="zh-CN" sz="2000" kern="100" dirty="0">
                          <a:effectLst/>
                        </a:rPr>
                        <a:t>地区性支付模式开发和服务提供</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根据州和地区特点，测试开发的支付模式，受益人群为</a:t>
                      </a:r>
                      <a:r>
                        <a:rPr lang="en-US" sz="2000" kern="100" dirty="0">
                          <a:effectLst/>
                        </a:rPr>
                        <a:t>Medicare</a:t>
                      </a:r>
                      <a:r>
                        <a:rPr lang="zh-CN" sz="2000" kern="100" dirty="0">
                          <a:effectLst/>
                        </a:rPr>
                        <a:t>或</a:t>
                      </a:r>
                      <a:r>
                        <a:rPr lang="en-US" sz="2000" kern="100" dirty="0">
                          <a:effectLst/>
                        </a:rPr>
                        <a:t>Medicaid</a:t>
                      </a:r>
                      <a:r>
                        <a:rPr lang="zh-CN" sz="2000" kern="100" dirty="0">
                          <a:effectLst/>
                        </a:rPr>
                        <a:t>参保人</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14</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34548625"/>
                  </a:ext>
                </a:extLst>
              </a:tr>
              <a:tr h="686202">
                <a:tc>
                  <a:txBody>
                    <a:bodyPr/>
                    <a:lstStyle/>
                    <a:p>
                      <a:pPr algn="l">
                        <a:spcAft>
                          <a:spcPts val="0"/>
                        </a:spcAft>
                      </a:pPr>
                      <a:r>
                        <a:rPr lang="zh-CN" altLang="en-US" sz="2000" kern="100" dirty="0">
                          <a:effectLst/>
                        </a:rPr>
                        <a:t>加快最佳实践的应用推广</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altLang="en-US" sz="2000" kern="100" dirty="0">
                          <a:effectLst/>
                        </a:rPr>
                        <a:t>通过多方合作，</a:t>
                      </a:r>
                      <a:r>
                        <a:rPr lang="zh-CN" sz="2000" kern="100" dirty="0">
                          <a:effectLst/>
                        </a:rPr>
                        <a:t>传播以证据为基础的最佳实践的方式，从而提高</a:t>
                      </a:r>
                      <a:r>
                        <a:rPr lang="en-US" sz="2000" kern="100" dirty="0">
                          <a:effectLst/>
                        </a:rPr>
                        <a:t>Medicare</a:t>
                      </a:r>
                      <a:r>
                        <a:rPr lang="zh-CN" sz="2000" kern="100" dirty="0">
                          <a:effectLst/>
                        </a:rPr>
                        <a:t>保险支出和受益人的医疗质量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2</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44450060"/>
                  </a:ext>
                </a:extLst>
              </a:tr>
              <a:tr h="380994">
                <a:tc>
                  <a:txBody>
                    <a:bodyPr/>
                    <a:lstStyle/>
                    <a:p>
                      <a:pPr algn="l">
                        <a:spcAft>
                          <a:spcPts val="0"/>
                        </a:spcAft>
                      </a:pPr>
                      <a:r>
                        <a:rPr lang="zh-CN" sz="2000" kern="100" dirty="0">
                          <a:effectLst/>
                        </a:rPr>
                        <a:t>初级保健</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r>
                        <a:rPr lang="zh-CN" sz="2000" kern="100" dirty="0">
                          <a:effectLst/>
                        </a:rPr>
                        <a:t>强调预防、信息技术、护理、医患共同决策初级卫生保健模式</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a:effectLst/>
                        </a:rPr>
                        <a:t>4</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30667130"/>
                  </a:ext>
                </a:extLst>
              </a:tr>
              <a:tr h="194782">
                <a:tc>
                  <a:txBody>
                    <a:bodyPr/>
                    <a:lstStyle/>
                    <a:p>
                      <a:pPr algn="l">
                        <a:spcAft>
                          <a:spcPts val="0"/>
                        </a:spcAft>
                      </a:pPr>
                      <a:r>
                        <a:rPr lang="zh-CN" altLang="en-US" sz="2000" kern="100">
                          <a:effectLst/>
                        </a:rPr>
                        <a:t>合计</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l">
                        <a:spcAft>
                          <a:spcPts val="0"/>
                        </a:spcAft>
                      </a:pP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tc>
                  <a:txBody>
                    <a:bodyPr/>
                    <a:lstStyle/>
                    <a:p>
                      <a:pPr algn="ctr">
                        <a:spcAft>
                          <a:spcPts val="0"/>
                        </a:spcAft>
                      </a:pPr>
                      <a:r>
                        <a:rPr lang="en-US" sz="2000" kern="100" dirty="0">
                          <a:effectLst/>
                        </a:rPr>
                        <a:t>37</a:t>
                      </a:r>
                      <a:endParaRPr lang="en-US" sz="20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50275569"/>
                  </a:ext>
                </a:extLst>
              </a:tr>
            </a:tbl>
          </a:graphicData>
        </a:graphic>
      </p:graphicFrame>
    </p:spTree>
    <p:extLst>
      <p:ext uri="{BB962C8B-B14F-4D97-AF65-F5344CB8AC3E}">
        <p14:creationId xmlns:p14="http://schemas.microsoft.com/office/powerpoint/2010/main" val="415728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7">
            <a:extLst>
              <a:ext uri="{FF2B5EF4-FFF2-40B4-BE49-F238E27FC236}">
                <a16:creationId xmlns:a16="http://schemas.microsoft.com/office/drawing/2014/main" id="{F04071ED-117F-5D4E-A27D-D16D23E242B3}"/>
              </a:ext>
            </a:extLst>
          </p:cNvPr>
          <p:cNvSpPr txBox="1"/>
          <p:nvPr/>
        </p:nvSpPr>
        <p:spPr>
          <a:xfrm>
            <a:off x="351674" y="0"/>
            <a:ext cx="11145391" cy="400110"/>
          </a:xfrm>
          <a:prstGeom prst="rect">
            <a:avLst/>
          </a:prstGeom>
          <a:noFill/>
        </p:spPr>
        <p:txBody>
          <a:bodyPr wrap="square" rtlCol="0">
            <a:spAutoFit/>
          </a:bodyPr>
          <a:lstStyle/>
          <a:p>
            <a:r>
              <a:rPr lang="fr-FR" altLang="zh-CN" sz="2000" b="1" dirty="0" smtClean="0">
                <a:solidFill>
                  <a:schemeClr val="accent3"/>
                </a:solidFill>
                <a:latin typeface="微软雅黑" pitchFamily="34" charset="-122"/>
                <a:ea typeface="微软雅黑" pitchFamily="34" charset="-122"/>
              </a:rPr>
              <a:t>Modèle </a:t>
            </a:r>
            <a:r>
              <a:rPr lang="fr-FR" altLang="zh-CN" sz="2000" b="1" dirty="0">
                <a:solidFill>
                  <a:schemeClr val="accent3"/>
                </a:solidFill>
                <a:latin typeface="微软雅黑" pitchFamily="34" charset="-122"/>
                <a:ea typeface="微软雅黑" pitchFamily="34" charset="-122"/>
              </a:rPr>
              <a:t>de paiement d'assurance maladie axé sur la valeur du modèle VBP (États-Unis)</a:t>
            </a:r>
            <a:endParaRPr lang="en-US" altLang="zh-CN" sz="2000" b="1" dirty="0">
              <a:solidFill>
                <a:schemeClr val="accent3"/>
              </a:solidFill>
              <a:latin typeface="微软雅黑" pitchFamily="34" charset="-122"/>
              <a:ea typeface="微软雅黑" pitchFamily="34" charset="-122"/>
            </a:endParaRPr>
          </a:p>
        </p:txBody>
      </p:sp>
      <p:sp>
        <p:nvSpPr>
          <p:cNvPr id="4" name="矩形 3">
            <a:extLst>
              <a:ext uri="{FF2B5EF4-FFF2-40B4-BE49-F238E27FC236}">
                <a16:creationId xmlns:a16="http://schemas.microsoft.com/office/drawing/2014/main" id="{CBC91223-23DB-BF43-A120-C4377F7A8B0B}"/>
              </a:ext>
            </a:extLst>
          </p:cNvPr>
          <p:cNvSpPr/>
          <p:nvPr/>
        </p:nvSpPr>
        <p:spPr>
          <a:xfrm>
            <a:off x="351674" y="707886"/>
            <a:ext cx="10081120" cy="338554"/>
          </a:xfrm>
          <a:prstGeom prst="rect">
            <a:avLst/>
          </a:prstGeom>
        </p:spPr>
        <p:txBody>
          <a:bodyPr wrap="square">
            <a:spAutoFit/>
          </a:bodyPr>
          <a:lstStyle/>
          <a:p>
            <a:pPr>
              <a:spcAft>
                <a:spcPts val="0"/>
              </a:spcAft>
            </a:pPr>
            <a:r>
              <a:rPr lang="fr-FR" altLang="zh-CN" sz="1600" b="1" dirty="0" smtClean="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Méthodes </a:t>
            </a:r>
            <a:r>
              <a:rPr lang="fr-FR" altLang="zh-CN" sz="1600" b="1"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rPr>
              <a:t>de paiement courantes selon le modèle VBP américain actuel</a:t>
            </a:r>
            <a:endParaRPr lang="en-US" sz="1600" b="1" dirty="0">
              <a:solidFill>
                <a:schemeClr val="bg2">
                  <a:lumMod val="10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id="{01C68B56-1090-3D45-A413-674772FA5E19}"/>
              </a:ext>
            </a:extLst>
          </p:cNvPr>
          <p:cNvSpPr/>
          <p:nvPr/>
        </p:nvSpPr>
        <p:spPr>
          <a:xfrm>
            <a:off x="244796" y="1354217"/>
            <a:ext cx="11089232" cy="5390967"/>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fr-FR" altLang="zh-CN" sz="1600" dirty="0" smtClean="0">
                <a:solidFill>
                  <a:schemeClr val="tx1"/>
                </a:solidFill>
                <a:latin typeface="Microsoft YaHei" panose="020B0503020204020204" pitchFamily="34" charset="-122"/>
                <a:ea typeface="Microsoft YaHei" panose="020B0503020204020204" pitchFamily="34" charset="-122"/>
              </a:rPr>
              <a:t>Solde </a:t>
            </a:r>
            <a:r>
              <a:rPr lang="fr-FR" altLang="zh-CN" sz="1600" dirty="0">
                <a:solidFill>
                  <a:schemeClr val="tx1"/>
                </a:solidFill>
                <a:latin typeface="Microsoft YaHei" panose="020B0503020204020204" pitchFamily="34" charset="-122"/>
                <a:ea typeface="Microsoft YaHei" panose="020B0503020204020204" pitchFamily="34" charset="-122"/>
              </a:rPr>
              <a:t>partagé</a:t>
            </a:r>
          </a:p>
          <a:p>
            <a:pPr marL="285750" indent="-285750">
              <a:buClr>
                <a:srgbClr val="FF0000"/>
              </a:buClr>
              <a:buFont typeface="Wingdings" panose="05000000000000000000" pitchFamily="2" charset="2"/>
              <a:buChar char="§"/>
            </a:pPr>
            <a:r>
              <a:rPr lang="fr-FR" altLang="zh-CN" sz="1600" dirty="0">
                <a:solidFill>
                  <a:schemeClr val="tx1"/>
                </a:solidFill>
                <a:latin typeface="Microsoft YaHei" panose="020B0503020204020204" pitchFamily="34" charset="-122"/>
                <a:ea typeface="Microsoft YaHei" panose="020B0503020204020204" pitchFamily="34" charset="-122"/>
              </a:rPr>
              <a:t>Modèle unilatéral: les ACO ne partagent que l'épargne et n'ont pas besoin de partager les pertes.</a:t>
            </a:r>
          </a:p>
          <a:p>
            <a:pPr marL="285750" indent="-285750">
              <a:buClr>
                <a:srgbClr val="FF0000"/>
              </a:buClr>
              <a:buFont typeface="Wingdings" panose="05000000000000000000" pitchFamily="2" charset="2"/>
              <a:buChar char="§"/>
            </a:pPr>
            <a:r>
              <a:rPr lang="fr-FR" altLang="zh-CN" sz="1600" dirty="0">
                <a:solidFill>
                  <a:schemeClr val="tx1"/>
                </a:solidFill>
                <a:latin typeface="Microsoft YaHei" panose="020B0503020204020204" pitchFamily="34" charset="-122"/>
                <a:ea typeface="Microsoft YaHei" panose="020B0503020204020204" pitchFamily="34" charset="-122"/>
              </a:rPr>
              <a:t>Modèle bilatéral: les ACO doivent partager les économies et les pertes. S'ils veulent partager une plus grande proportion de l'épargne, ils doivent assumer des risques plus importants.</a:t>
            </a:r>
          </a:p>
          <a:p>
            <a:pPr marL="285750" indent="-285750">
              <a:buClr>
                <a:srgbClr val="FF0000"/>
              </a:buClr>
              <a:buFont typeface="Wingdings" panose="05000000000000000000" pitchFamily="2" charset="2"/>
              <a:buChar char="§"/>
            </a:pPr>
            <a:endParaRPr lang="fr-FR" altLang="zh-CN" sz="1600" dirty="0">
              <a:solidFill>
                <a:schemeClr val="tx1"/>
              </a:solidFill>
              <a:latin typeface="Microsoft YaHei" panose="020B0503020204020204" pitchFamily="34" charset="-122"/>
              <a:ea typeface="Microsoft YaHei" panose="020B0503020204020204" pitchFamily="34" charset="-122"/>
            </a:endParaRPr>
          </a:p>
          <a:p>
            <a:pPr marL="285750" indent="-285750">
              <a:buClr>
                <a:srgbClr val="FF0000"/>
              </a:buClr>
              <a:buFont typeface="Wingdings" panose="05000000000000000000" pitchFamily="2" charset="2"/>
              <a:buChar char="§"/>
            </a:pPr>
            <a:r>
              <a:rPr lang="fr-FR" altLang="zh-CN" sz="1600" dirty="0" err="1">
                <a:solidFill>
                  <a:schemeClr val="tx1"/>
                </a:solidFill>
                <a:latin typeface="Microsoft YaHei" panose="020B0503020204020204" pitchFamily="34" charset="-122"/>
                <a:ea typeface="Microsoft YaHei" panose="020B0503020204020204" pitchFamily="34" charset="-122"/>
              </a:rPr>
              <a:t>Pay</a:t>
            </a:r>
            <a:r>
              <a:rPr lang="fr-FR" altLang="zh-CN" sz="1600" dirty="0">
                <a:solidFill>
                  <a:schemeClr val="tx1"/>
                </a:solidFill>
                <a:latin typeface="Microsoft YaHei" panose="020B0503020204020204" pitchFamily="34" charset="-122"/>
                <a:ea typeface="Microsoft YaHei" panose="020B0503020204020204" pitchFamily="34" charset="-122"/>
              </a:rPr>
              <a:t> for performance (PFP): Fournir des incitations financières ou des pénalités aux prestataires de services de santé en fonction de leur performance dans l'amélioration de la qualité des services médicaux pour les patients</a:t>
            </a:r>
          </a:p>
          <a:p>
            <a:pPr marL="285750" indent="-285750">
              <a:buClr>
                <a:srgbClr val="FF0000"/>
              </a:buClr>
              <a:buFont typeface="Wingdings" panose="05000000000000000000" pitchFamily="2" charset="2"/>
              <a:buChar char="§"/>
            </a:pPr>
            <a:r>
              <a:rPr lang="fr-FR" altLang="zh-CN" sz="1600" dirty="0">
                <a:solidFill>
                  <a:schemeClr val="tx1"/>
                </a:solidFill>
                <a:latin typeface="Microsoft YaHei" panose="020B0503020204020204" pitchFamily="34" charset="-122"/>
                <a:ea typeface="Microsoft YaHei" panose="020B0503020204020204" pitchFamily="34" charset="-122"/>
              </a:rPr>
              <a:t>Objectifs de performance: un type d'objectif a un seuil et seules les institutions dont les performances dépassent un certain niveau peuvent recevoir des récompenses économiques. L'autre type n'a pas de seuil, c'est-à-dire que l'organisation n'a pas besoin d'atteindre un certain niveau de performance et peut recevoir des récompenses économiques en fonction du nombre d'indicateurs de performance complétés.</a:t>
            </a:r>
            <a:endParaRPr lang="zh-CN" altLang="en-US" sz="1600" dirty="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5679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logo">
            <a:extLst>
              <a:ext uri="{FF2B5EF4-FFF2-40B4-BE49-F238E27FC236}">
                <a16:creationId xmlns:a16="http://schemas.microsoft.com/office/drawing/2014/main" id="{7CEE9353-D26D-E143-BF89-D0DD6926ACA2}"/>
              </a:ext>
            </a:extLst>
          </p:cNvPr>
          <p:cNvPicPr/>
          <p:nvPr/>
        </p:nvPicPr>
        <p:blipFill>
          <a:blip r:embed="rId3" cstate="print"/>
          <a:srcRect/>
          <a:stretch>
            <a:fillRect/>
          </a:stretch>
        </p:blipFill>
        <p:spPr bwMode="auto">
          <a:xfrm>
            <a:off x="10567511" y="550018"/>
            <a:ext cx="972272" cy="814314"/>
          </a:xfrm>
          <a:prstGeom prst="rect">
            <a:avLst/>
          </a:prstGeom>
          <a:noFill/>
          <a:ln w="9525">
            <a:noFill/>
            <a:miter lim="800000"/>
            <a:headEnd/>
            <a:tailEnd/>
          </a:ln>
        </p:spPr>
      </p:pic>
      <p:grpSp>
        <p:nvGrpSpPr>
          <p:cNvPr id="70" name="组合 69">
            <a:extLst>
              <a:ext uri="{FF2B5EF4-FFF2-40B4-BE49-F238E27FC236}">
                <a16:creationId xmlns:a16="http://schemas.microsoft.com/office/drawing/2014/main" id="{CE7EA955-BAC5-4992-8CE2-7070797752BF}"/>
              </a:ext>
            </a:extLst>
          </p:cNvPr>
          <p:cNvGrpSpPr/>
          <p:nvPr/>
        </p:nvGrpSpPr>
        <p:grpSpPr>
          <a:xfrm>
            <a:off x="1327488" y="4220734"/>
            <a:ext cx="9057915" cy="971238"/>
            <a:chOff x="1881284" y="3679825"/>
            <a:chExt cx="4074261" cy="1069975"/>
          </a:xfrm>
        </p:grpSpPr>
        <p:sp>
          <p:nvSpPr>
            <p:cNvPr id="71" name="矩形 70">
              <a:extLst>
                <a:ext uri="{FF2B5EF4-FFF2-40B4-BE49-F238E27FC236}">
                  <a16:creationId xmlns:a16="http://schemas.microsoft.com/office/drawing/2014/main" id="{F639FEE4-6054-49C9-A5A8-669253CC9173}"/>
                </a:ext>
              </a:extLst>
            </p:cNvPr>
            <p:cNvSpPr/>
            <p:nvPr/>
          </p:nvSpPr>
          <p:spPr>
            <a:xfrm>
              <a:off x="1881284" y="367982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2" name="矩形 71">
              <a:extLst>
                <a:ext uri="{FF2B5EF4-FFF2-40B4-BE49-F238E27FC236}">
                  <a16:creationId xmlns:a16="http://schemas.microsoft.com/office/drawing/2014/main" id="{FC0E301A-94D1-4C37-8441-61A08C4D35CD}"/>
                </a:ext>
              </a:extLst>
            </p:cNvPr>
            <p:cNvSpPr/>
            <p:nvPr/>
          </p:nvSpPr>
          <p:spPr>
            <a:xfrm>
              <a:off x="2435135" y="3776779"/>
              <a:ext cx="2987295" cy="779850"/>
            </a:xfrm>
            <a:prstGeom prst="rect">
              <a:avLst/>
            </a:prstGeom>
          </p:spPr>
          <p:txBody>
            <a:bodyPr wrap="square">
              <a:spAutoFit/>
            </a:bodyPr>
            <a:lstStyle/>
            <a:p>
              <a:r>
                <a:rPr lang="fr-FR" altLang="zh-CN" sz="2000" b="1" dirty="0" smtClean="0">
                  <a:solidFill>
                    <a:srgbClr val="FF0000"/>
                  </a:solidFill>
                  <a:latin typeface="微软雅黑" pitchFamily="34" charset="-122"/>
                  <a:ea typeface="微软雅黑" pitchFamily="34" charset="-122"/>
                </a:rPr>
                <a:t>Réflexion </a:t>
              </a:r>
              <a:r>
                <a:rPr lang="fr-FR" altLang="zh-CN" sz="2000" b="1" dirty="0">
                  <a:solidFill>
                    <a:srgbClr val="FF0000"/>
                  </a:solidFill>
                  <a:latin typeface="微软雅黑" pitchFamily="34" charset="-122"/>
                  <a:ea typeface="微软雅黑" pitchFamily="34" charset="-122"/>
                </a:rPr>
                <a:t>sur la pratique domestique et la stratégie d'optimisation</a:t>
              </a:r>
              <a:endParaRPr lang="zh-CN" altLang="en-US" sz="2000" b="1" dirty="0">
                <a:solidFill>
                  <a:srgbClr val="FF0000"/>
                </a:solidFill>
                <a:latin typeface="微软雅黑" pitchFamily="34" charset="-122"/>
                <a:ea typeface="微软雅黑" pitchFamily="34" charset="-122"/>
              </a:endParaRPr>
            </a:p>
          </p:txBody>
        </p:sp>
      </p:grpSp>
      <p:grpSp>
        <p:nvGrpSpPr>
          <p:cNvPr id="75" name="组合 74">
            <a:extLst>
              <a:ext uri="{FF2B5EF4-FFF2-40B4-BE49-F238E27FC236}">
                <a16:creationId xmlns:a16="http://schemas.microsoft.com/office/drawing/2014/main" id="{546FF5E2-C37E-4836-A74C-10781B72357E}"/>
              </a:ext>
            </a:extLst>
          </p:cNvPr>
          <p:cNvGrpSpPr/>
          <p:nvPr/>
        </p:nvGrpSpPr>
        <p:grpSpPr>
          <a:xfrm>
            <a:off x="1319874" y="3041604"/>
            <a:ext cx="9835837" cy="971237"/>
            <a:chOff x="6419912" y="2642785"/>
            <a:chExt cx="4424171" cy="1069975"/>
          </a:xfrm>
        </p:grpSpPr>
        <p:sp>
          <p:nvSpPr>
            <p:cNvPr id="76" name="矩形 75">
              <a:extLst>
                <a:ext uri="{FF2B5EF4-FFF2-40B4-BE49-F238E27FC236}">
                  <a16:creationId xmlns:a16="http://schemas.microsoft.com/office/drawing/2014/main" id="{9A1E8E14-6BC6-4AEA-9A9E-4F92F7911823}"/>
                </a:ext>
              </a:extLst>
            </p:cNvPr>
            <p:cNvSpPr/>
            <p:nvPr/>
          </p:nvSpPr>
          <p:spPr>
            <a:xfrm>
              <a:off x="6419912" y="264278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7" name="矩形 76">
              <a:extLst>
                <a:ext uri="{FF2B5EF4-FFF2-40B4-BE49-F238E27FC236}">
                  <a16:creationId xmlns:a16="http://schemas.microsoft.com/office/drawing/2014/main" id="{9769E6D6-5032-4C63-B890-DC77386006F4}"/>
                </a:ext>
              </a:extLst>
            </p:cNvPr>
            <p:cNvSpPr/>
            <p:nvPr/>
          </p:nvSpPr>
          <p:spPr>
            <a:xfrm>
              <a:off x="7290472" y="2855659"/>
              <a:ext cx="3553611" cy="644224"/>
            </a:xfrm>
            <a:prstGeom prst="rect">
              <a:avLst/>
            </a:prstGeom>
          </p:spPr>
          <p:txBody>
            <a:bodyPr wrap="square">
              <a:spAutoFit/>
            </a:bodyPr>
            <a:lstStyle/>
            <a:p>
              <a:r>
                <a:rPr lang="zh-CN" altLang="en-US" sz="3200" b="1" dirty="0">
                  <a:solidFill>
                    <a:schemeClr val="accent3"/>
                  </a:solidFill>
                  <a:latin typeface="微软雅黑" pitchFamily="34" charset="-122"/>
                  <a:ea typeface="微软雅黑" pitchFamily="34" charset="-122"/>
                </a:rPr>
                <a:t>国际创新医疗技术定价及支付策略</a:t>
              </a:r>
            </a:p>
          </p:txBody>
        </p:sp>
      </p:grpSp>
      <p:grpSp>
        <p:nvGrpSpPr>
          <p:cNvPr id="80" name="组合 79">
            <a:extLst>
              <a:ext uri="{FF2B5EF4-FFF2-40B4-BE49-F238E27FC236}">
                <a16:creationId xmlns:a16="http://schemas.microsoft.com/office/drawing/2014/main" id="{94682D57-D4A2-45F9-A395-94488BE5FF62}"/>
              </a:ext>
            </a:extLst>
          </p:cNvPr>
          <p:cNvGrpSpPr/>
          <p:nvPr/>
        </p:nvGrpSpPr>
        <p:grpSpPr>
          <a:xfrm>
            <a:off x="1314609" y="1869627"/>
            <a:ext cx="9475067" cy="971237"/>
            <a:chOff x="1881284" y="2359025"/>
            <a:chExt cx="4814678" cy="1069975"/>
          </a:xfrm>
        </p:grpSpPr>
        <p:sp>
          <p:nvSpPr>
            <p:cNvPr id="81" name="矩形 80">
              <a:extLst>
                <a:ext uri="{FF2B5EF4-FFF2-40B4-BE49-F238E27FC236}">
                  <a16:creationId xmlns:a16="http://schemas.microsoft.com/office/drawing/2014/main" id="{FEF599B6-9C4C-464F-87BD-F59EA8FA9DD6}"/>
                </a:ext>
              </a:extLst>
            </p:cNvPr>
            <p:cNvSpPr/>
            <p:nvPr/>
          </p:nvSpPr>
          <p:spPr>
            <a:xfrm>
              <a:off x="1881284" y="2359025"/>
              <a:ext cx="4598049"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82" name="矩形 81">
              <a:extLst>
                <a:ext uri="{FF2B5EF4-FFF2-40B4-BE49-F238E27FC236}">
                  <a16:creationId xmlns:a16="http://schemas.microsoft.com/office/drawing/2014/main" id="{01791511-E0C8-43A9-B305-C2CB199A49CA}"/>
                </a:ext>
              </a:extLst>
            </p:cNvPr>
            <p:cNvSpPr/>
            <p:nvPr/>
          </p:nvSpPr>
          <p:spPr>
            <a:xfrm>
              <a:off x="2867434" y="2612567"/>
              <a:ext cx="3828528" cy="644224"/>
            </a:xfrm>
            <a:prstGeom prst="rect">
              <a:avLst/>
            </a:prstGeom>
          </p:spPr>
          <p:txBody>
            <a:bodyPr wrap="square">
              <a:spAutoFit/>
            </a:bodyPr>
            <a:lstStyle/>
            <a:p>
              <a:r>
                <a:rPr lang="zh-CN" altLang="en-US" sz="3200" b="1" dirty="0">
                  <a:solidFill>
                    <a:schemeClr val="accent3"/>
                  </a:solidFill>
                  <a:latin typeface="微软雅黑" pitchFamily="34" charset="-122"/>
                  <a:ea typeface="微软雅黑" pitchFamily="34" charset="-122"/>
                </a:rPr>
                <a:t>创新医疗技术定价及支付政策背景</a:t>
              </a:r>
            </a:p>
          </p:txBody>
        </p:sp>
      </p:grpSp>
      <p:sp>
        <p:nvSpPr>
          <p:cNvPr id="86" name="TextBox 1">
            <a:extLst>
              <a:ext uri="{FF2B5EF4-FFF2-40B4-BE49-F238E27FC236}">
                <a16:creationId xmlns:a16="http://schemas.microsoft.com/office/drawing/2014/main" id="{11DD8F44-F311-4936-B07A-9AB50ADE37FC}"/>
              </a:ext>
            </a:extLst>
          </p:cNvPr>
          <p:cNvSpPr txBox="1"/>
          <p:nvPr/>
        </p:nvSpPr>
        <p:spPr>
          <a:xfrm>
            <a:off x="4946432" y="609960"/>
            <a:ext cx="1785104" cy="904863"/>
          </a:xfrm>
          <a:prstGeom prst="rect">
            <a:avLst/>
          </a:prstGeom>
          <a:noFill/>
        </p:spPr>
        <p:txBody>
          <a:bodyPr wrap="none" lIns="0" rtlCol="0">
            <a:spAutoFit/>
          </a:bodyPr>
          <a:lstStyle/>
          <a:p>
            <a:pPr>
              <a:lnSpc>
                <a:spcPct val="80000"/>
              </a:lnSpc>
            </a:pPr>
            <a:r>
              <a:rPr lang="zh-CN" altLang="en-US" sz="6600" b="1" dirty="0">
                <a:solidFill>
                  <a:schemeClr val="accent3"/>
                </a:solidFill>
                <a:latin typeface="微软雅黑" pitchFamily="34" charset="-122"/>
                <a:ea typeface="微软雅黑" pitchFamily="34" charset="-122"/>
                <a:cs typeface="+mn-ea"/>
                <a:sym typeface="字魂105号-简雅黑" panose="00000500000000000000" pitchFamily="2" charset="-122"/>
              </a:rPr>
              <a:t>目录</a:t>
            </a:r>
            <a:endParaRPr lang="en-US" sz="6600" b="1" dirty="0">
              <a:solidFill>
                <a:schemeClr val="accent3"/>
              </a:solidFill>
              <a:latin typeface="微软雅黑" pitchFamily="34" charset="-122"/>
              <a:ea typeface="微软雅黑" pitchFamily="34" charset="-122"/>
              <a:cs typeface="+mn-ea"/>
              <a:sym typeface="字魂105号-简雅黑" panose="00000500000000000000" pitchFamily="2" charset="-122"/>
            </a:endParaRPr>
          </a:p>
        </p:txBody>
      </p:sp>
      <p:sp>
        <p:nvSpPr>
          <p:cNvPr id="87" name="矩形: 圆角 14">
            <a:extLst>
              <a:ext uri="{FF2B5EF4-FFF2-40B4-BE49-F238E27FC236}">
                <a16:creationId xmlns:a16="http://schemas.microsoft.com/office/drawing/2014/main" id="{E2C7A370-2B83-4503-A0B4-B40CAC29EAC1}"/>
              </a:ext>
            </a:extLst>
          </p:cNvPr>
          <p:cNvSpPr/>
          <p:nvPr/>
        </p:nvSpPr>
        <p:spPr>
          <a:xfrm>
            <a:off x="1484591" y="4308741"/>
            <a:ext cx="79516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88" name="文本框 16">
            <a:extLst>
              <a:ext uri="{FF2B5EF4-FFF2-40B4-BE49-F238E27FC236}">
                <a16:creationId xmlns:a16="http://schemas.microsoft.com/office/drawing/2014/main" id="{62D8BC66-31B6-460D-9792-8D231800FB33}"/>
              </a:ext>
            </a:extLst>
          </p:cNvPr>
          <p:cNvSpPr txBox="1"/>
          <p:nvPr/>
        </p:nvSpPr>
        <p:spPr>
          <a:xfrm>
            <a:off x="1606541" y="4244688"/>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3</a:t>
            </a:r>
            <a:endParaRPr lang="zh-CN" altLang="en-US" sz="5400" dirty="0">
              <a:solidFill>
                <a:schemeClr val="bg1"/>
              </a:solidFill>
              <a:latin typeface="微软雅黑" pitchFamily="34" charset="-122"/>
              <a:ea typeface="微软雅黑" pitchFamily="34" charset="-122"/>
            </a:endParaRPr>
          </a:p>
        </p:txBody>
      </p:sp>
      <p:grpSp>
        <p:nvGrpSpPr>
          <p:cNvPr id="4" name="组合 3"/>
          <p:cNvGrpSpPr/>
          <p:nvPr/>
        </p:nvGrpSpPr>
        <p:grpSpPr>
          <a:xfrm>
            <a:off x="1484591" y="1890691"/>
            <a:ext cx="795168" cy="923330"/>
            <a:chOff x="3059983" y="1649548"/>
            <a:chExt cx="795168" cy="923330"/>
          </a:xfrm>
        </p:grpSpPr>
        <p:sp>
          <p:nvSpPr>
            <p:cNvPr id="89" name="矩形: 圆角 14">
              <a:extLst>
                <a:ext uri="{FF2B5EF4-FFF2-40B4-BE49-F238E27FC236}">
                  <a16:creationId xmlns:a16="http://schemas.microsoft.com/office/drawing/2014/main" id="{E2C7A370-2B83-4503-A0B4-B40CAC29EAC1}"/>
                </a:ext>
              </a:extLst>
            </p:cNvPr>
            <p:cNvSpPr/>
            <p:nvPr/>
          </p:nvSpPr>
          <p:spPr>
            <a:xfrm>
              <a:off x="3059983" y="1713601"/>
              <a:ext cx="795168" cy="795224"/>
            </a:xfrm>
            <a:prstGeom prst="roundRect">
              <a:avLst>
                <a:gd name="adj" fmla="val 5944"/>
              </a:avLst>
            </a:prstGeom>
            <a:solidFill>
              <a:srgbClr val="81CC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sp>
          <p:nvSpPr>
            <p:cNvPr id="90" name="文本框 16">
              <a:extLst>
                <a:ext uri="{FF2B5EF4-FFF2-40B4-BE49-F238E27FC236}">
                  <a16:creationId xmlns:a16="http://schemas.microsoft.com/office/drawing/2014/main" id="{62D8BC66-31B6-460D-9792-8D231800FB33}"/>
                </a:ext>
              </a:extLst>
            </p:cNvPr>
            <p:cNvSpPr txBox="1"/>
            <p:nvPr/>
          </p:nvSpPr>
          <p:spPr>
            <a:xfrm>
              <a:off x="3169053" y="1649548"/>
              <a:ext cx="55126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1</a:t>
              </a:r>
              <a:endParaRPr kumimoji="0" lang="zh-CN" altLang="en-US"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grpSp>
      <p:sp>
        <p:nvSpPr>
          <p:cNvPr id="91" name="矩形: 圆角 14">
            <a:extLst>
              <a:ext uri="{FF2B5EF4-FFF2-40B4-BE49-F238E27FC236}">
                <a16:creationId xmlns:a16="http://schemas.microsoft.com/office/drawing/2014/main" id="{E2C7A370-2B83-4503-A0B4-B40CAC29EAC1}"/>
              </a:ext>
            </a:extLst>
          </p:cNvPr>
          <p:cNvSpPr/>
          <p:nvPr/>
        </p:nvSpPr>
        <p:spPr>
          <a:xfrm>
            <a:off x="1471711" y="3133405"/>
            <a:ext cx="80804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92" name="文本框 16">
            <a:extLst>
              <a:ext uri="{FF2B5EF4-FFF2-40B4-BE49-F238E27FC236}">
                <a16:creationId xmlns:a16="http://schemas.microsoft.com/office/drawing/2014/main" id="{62D8BC66-31B6-460D-9792-8D231800FB33}"/>
              </a:ext>
            </a:extLst>
          </p:cNvPr>
          <p:cNvSpPr txBox="1"/>
          <p:nvPr/>
        </p:nvSpPr>
        <p:spPr>
          <a:xfrm>
            <a:off x="1593661" y="3065557"/>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2</a:t>
            </a:r>
            <a:endParaRPr lang="zh-CN" altLang="en-US" sz="5400" dirty="0">
              <a:solidFill>
                <a:schemeClr val="bg1"/>
              </a:solidFill>
              <a:latin typeface="微软雅黑" pitchFamily="34" charset="-122"/>
              <a:ea typeface="微软雅黑" pitchFamily="34" charset="-122"/>
            </a:endParaRPr>
          </a:p>
        </p:txBody>
      </p:sp>
      <p:sp>
        <p:nvSpPr>
          <p:cNvPr id="21" name="五边形 3">
            <a:extLst>
              <a:ext uri="{FF2B5EF4-FFF2-40B4-BE49-F238E27FC236}">
                <a16:creationId xmlns:a16="http://schemas.microsoft.com/office/drawing/2014/main" id="{37F3BE51-DE0E-2F42-B152-076637EC8354}"/>
              </a:ext>
            </a:extLst>
          </p:cNvPr>
          <p:cNvSpPr/>
          <p:nvPr/>
        </p:nvSpPr>
        <p:spPr>
          <a:xfrm rot="10800000" flipH="1">
            <a:off x="338979" y="4558316"/>
            <a:ext cx="795168" cy="341399"/>
          </a:xfrm>
          <a:prstGeom prst="homePlate">
            <a:avLst/>
          </a:prstGeom>
          <a:solidFill>
            <a:schemeClr val="accent3"/>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68544" tIns="34272" rIns="68544" bIns="34272" numCol="1" anchor="t" anchorCtr="0" compatLnSpc="1"/>
          <a:lstStyle/>
          <a:p>
            <a:pPr algn="ctr" defTabSz="685457" fontAlgn="base">
              <a:lnSpc>
                <a:spcPct val="200000"/>
              </a:lnSpc>
              <a:spcBef>
                <a:spcPct val="20000"/>
              </a:spcBef>
              <a:spcAft>
                <a:spcPct val="0"/>
              </a:spcAft>
            </a:pPr>
            <a:endParaRPr lang="zh-CN" altLang="en-US" sz="1500" dirty="0">
              <a:solidFill>
                <a:srgbClr val="F4F4F4"/>
              </a:solidFill>
              <a:latin typeface="STXihei"/>
              <a:ea typeface="字魂58号-创中黑"/>
              <a:sym typeface="STXihei"/>
            </a:endParaRPr>
          </a:p>
        </p:txBody>
      </p:sp>
    </p:spTree>
    <p:extLst>
      <p:ext uri="{BB962C8B-B14F-4D97-AF65-F5344CB8AC3E}">
        <p14:creationId xmlns:p14="http://schemas.microsoft.com/office/powerpoint/2010/main" val="26920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928" y="1177636"/>
            <a:ext cx="11097490" cy="2243050"/>
          </a:xfrm>
          <a:prstGeom prst="rect">
            <a:avLst/>
          </a:prstGeom>
        </p:spPr>
        <p:txBody>
          <a:bodyPr wrap="square">
            <a:spAutoFit/>
          </a:bodyPr>
          <a:lstStyle/>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zh-CN" altLang="zh-CN" sz="2400" dirty="0">
              <a:solidFill>
                <a:srgbClr val="000000"/>
              </a:solidFill>
              <a:latin typeface="Microsoft YaHei" panose="020B0503020204020204" pitchFamily="34" charset="-122"/>
              <a:ea typeface="Microsoft YaHei" panose="020B0503020204020204" pitchFamily="34" charset="-122"/>
            </a:endParaRPr>
          </a:p>
        </p:txBody>
      </p:sp>
      <p:sp>
        <p:nvSpPr>
          <p:cNvPr id="34" name="矩形 33"/>
          <p:cNvSpPr/>
          <p:nvPr/>
        </p:nvSpPr>
        <p:spPr>
          <a:xfrm>
            <a:off x="689742" y="3637190"/>
            <a:ext cx="5602783" cy="322081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altLang="zh-CN" sz="1600" b="1" dirty="0" smtClean="0">
                <a:solidFill>
                  <a:schemeClr val="accent3"/>
                </a:solidFill>
                <a:latin typeface="Microsoft YaHei" panose="020B0503020204020204" pitchFamily="34" charset="-122"/>
                <a:ea typeface="Microsoft YaHei" panose="020B0503020204020204" pitchFamily="34" charset="-122"/>
              </a:rPr>
              <a:t>L'État </a:t>
            </a:r>
            <a:r>
              <a:rPr lang="fr-FR" altLang="zh-CN" sz="1600" b="1" dirty="0">
                <a:solidFill>
                  <a:schemeClr val="accent3"/>
                </a:solidFill>
                <a:latin typeface="Microsoft YaHei" panose="020B0503020204020204" pitchFamily="34" charset="-122"/>
                <a:ea typeface="Microsoft YaHei" panose="020B0503020204020204" pitchFamily="34" charset="-122"/>
              </a:rPr>
              <a:t>formule les spécifications des éléments de prix des services médicaux</a:t>
            </a:r>
          </a:p>
          <a:p>
            <a:pPr marL="342900" indent="-342900">
              <a:buFont typeface="Arial" panose="020B0604020202020204" pitchFamily="34" charset="0"/>
              <a:buChar char="•"/>
            </a:pPr>
            <a:endParaRPr lang="fr-FR" altLang="zh-CN" sz="1600" b="1" dirty="0">
              <a:solidFill>
                <a:schemeClr val="accent3"/>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fr-FR" altLang="zh-CN" sz="1600" b="1" dirty="0">
                <a:solidFill>
                  <a:schemeClr val="accent3"/>
                </a:solidFill>
                <a:latin typeface="Microsoft YaHei" panose="020B0503020204020204" pitchFamily="34" charset="-122"/>
                <a:ea typeface="Microsoft YaHei" panose="020B0503020204020204" pitchFamily="34" charset="-122"/>
              </a:rPr>
              <a:t>Les provinces déterminent des projets de développement spécifiques en fonction des besoins cliniques réels et formulent ou autorisent les préfectures et les villes à formuler des normes de </a:t>
            </a:r>
            <a:r>
              <a:rPr lang="fr-FR" altLang="zh-CN" sz="1600" b="1" dirty="0" smtClean="0">
                <a:solidFill>
                  <a:schemeClr val="accent3"/>
                </a:solidFill>
                <a:latin typeface="Microsoft YaHei" panose="020B0503020204020204" pitchFamily="34" charset="-122"/>
                <a:ea typeface="Microsoft YaHei" panose="020B0503020204020204" pitchFamily="34" charset="-122"/>
              </a:rPr>
              <a:t>tarification</a:t>
            </a:r>
            <a:endParaRPr lang="en-US" altLang="zh-CN" sz="1600" b="1" dirty="0">
              <a:solidFill>
                <a:schemeClr val="accent3"/>
              </a:solidFill>
              <a:latin typeface="Microsoft YaHei" panose="020B0503020204020204" pitchFamily="34" charset="-122"/>
              <a:ea typeface="Microsoft YaHei" panose="020B0503020204020204" pitchFamily="34" charset="-122"/>
            </a:endParaRPr>
          </a:p>
        </p:txBody>
      </p:sp>
      <p:grpSp>
        <p:nvGrpSpPr>
          <p:cNvPr id="42" name="组合 41"/>
          <p:cNvGrpSpPr/>
          <p:nvPr/>
        </p:nvGrpSpPr>
        <p:grpSpPr>
          <a:xfrm>
            <a:off x="1412676" y="1485924"/>
            <a:ext cx="4130222" cy="1859818"/>
            <a:chOff x="472943" y="3637450"/>
            <a:chExt cx="4130222" cy="1859818"/>
          </a:xfrm>
        </p:grpSpPr>
        <p:grpSp>
          <p:nvGrpSpPr>
            <p:cNvPr id="4" name="组合 3"/>
            <p:cNvGrpSpPr/>
            <p:nvPr/>
          </p:nvGrpSpPr>
          <p:grpSpPr>
            <a:xfrm>
              <a:off x="472943" y="3637450"/>
              <a:ext cx="4130222" cy="1859818"/>
              <a:chOff x="5928488" y="3088355"/>
              <a:chExt cx="4130222" cy="1859818"/>
            </a:xfrm>
          </p:grpSpPr>
          <p:sp>
            <p:nvSpPr>
              <p:cNvPr id="29" name="Oval 17"/>
              <p:cNvSpPr/>
              <p:nvPr/>
            </p:nvSpPr>
            <p:spPr>
              <a:xfrm>
                <a:off x="7652886" y="4240053"/>
                <a:ext cx="708120" cy="708120"/>
              </a:xfrm>
              <a:prstGeom prst="ellipse">
                <a:avLst/>
              </a:prstGeom>
              <a:solidFill>
                <a:srgbClr val="FAD745">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26" name="Chevron 6"/>
              <p:cNvSpPr/>
              <p:nvPr/>
            </p:nvSpPr>
            <p:spPr>
              <a:xfrm>
                <a:off x="5928488" y="3088355"/>
                <a:ext cx="4130222" cy="802788"/>
              </a:xfrm>
              <a:prstGeom prst="chevron">
                <a:avLst>
                  <a:gd name="adj" fmla="val 32323"/>
                </a:avLst>
              </a:prstGeom>
              <a:solidFill>
                <a:srgbClr val="FAD745"/>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cxnSp>
            <p:nvCxnSpPr>
              <p:cNvPr id="31" name="Straight Connector 22"/>
              <p:cNvCxnSpPr/>
              <p:nvPr/>
            </p:nvCxnSpPr>
            <p:spPr>
              <a:xfrm flipH="1" flipV="1">
                <a:off x="8006946" y="3901592"/>
                <a:ext cx="0" cy="568800"/>
              </a:xfrm>
              <a:prstGeom prst="line">
                <a:avLst/>
              </a:prstGeom>
              <a:noFill/>
              <a:ln w="19050" cap="flat" cmpd="sng" algn="ctr">
                <a:solidFill>
                  <a:srgbClr val="FAD745">
                    <a:lumMod val="75000"/>
                  </a:srgbClr>
                </a:solidFill>
                <a:prstDash val="solid"/>
                <a:miter lim="800000"/>
                <a:tailEnd type="oval"/>
              </a:ln>
              <a:effectLst/>
            </p:spPr>
          </p:cxnSp>
          <p:sp>
            <p:nvSpPr>
              <p:cNvPr id="32" name="Freeform 5"/>
              <p:cNvSpPr>
                <a:spLocks noEditPoints="1"/>
              </p:cNvSpPr>
              <p:nvPr/>
            </p:nvSpPr>
            <p:spPr bwMode="auto">
              <a:xfrm>
                <a:off x="7826146" y="4409135"/>
                <a:ext cx="369227" cy="369956"/>
              </a:xfrm>
              <a:custGeom>
                <a:avLst/>
                <a:gdLst>
                  <a:gd name="T0" fmla="*/ 165 w 214"/>
                  <a:gd name="T1" fmla="*/ 49 h 214"/>
                  <a:gd name="T2" fmla="*/ 196 w 214"/>
                  <a:gd name="T3" fmla="*/ 107 h 214"/>
                  <a:gd name="T4" fmla="*/ 188 w 214"/>
                  <a:gd name="T5" fmla="*/ 119 h 214"/>
                  <a:gd name="T6" fmla="*/ 214 w 214"/>
                  <a:gd name="T7" fmla="*/ 107 h 214"/>
                  <a:gd name="T8" fmla="*/ 0 w 214"/>
                  <a:gd name="T9" fmla="*/ 107 h 214"/>
                  <a:gd name="T10" fmla="*/ 214 w 214"/>
                  <a:gd name="T11" fmla="*/ 107 h 214"/>
                  <a:gd name="T12" fmla="*/ 20 w 214"/>
                  <a:gd name="T13" fmla="*/ 143 h 214"/>
                  <a:gd name="T14" fmla="*/ 38 w 214"/>
                  <a:gd name="T15" fmla="*/ 132 h 214"/>
                  <a:gd name="T16" fmla="*/ 154 w 214"/>
                  <a:gd name="T17" fmla="*/ 127 h 214"/>
                  <a:gd name="T18" fmla="*/ 189 w 214"/>
                  <a:gd name="T19" fmla="*/ 139 h 214"/>
                  <a:gd name="T20" fmla="*/ 200 w 214"/>
                  <a:gd name="T21" fmla="*/ 107 h 214"/>
                  <a:gd name="T22" fmla="*/ 13 w 214"/>
                  <a:gd name="T23" fmla="*/ 107 h 214"/>
                  <a:gd name="T24" fmla="*/ 128 w 214"/>
                  <a:gd name="T25" fmla="*/ 142 h 214"/>
                  <a:gd name="T26" fmla="*/ 80 w 214"/>
                  <a:gd name="T27" fmla="*/ 148 h 214"/>
                  <a:gd name="T28" fmla="*/ 85 w 214"/>
                  <a:gd name="T29" fmla="*/ 154 h 214"/>
                  <a:gd name="T30" fmla="*/ 133 w 214"/>
                  <a:gd name="T31" fmla="*/ 149 h 214"/>
                  <a:gd name="T32" fmla="*/ 107 w 214"/>
                  <a:gd name="T33" fmla="*/ 122 h 214"/>
                  <a:gd name="T34" fmla="*/ 150 w 214"/>
                  <a:gd name="T35" fmla="*/ 109 h 214"/>
                  <a:gd name="T36" fmla="*/ 119 w 214"/>
                  <a:gd name="T37" fmla="*/ 99 h 214"/>
                  <a:gd name="T38" fmla="*/ 92 w 214"/>
                  <a:gd name="T39" fmla="*/ 107 h 214"/>
                  <a:gd name="T40" fmla="*/ 107 w 214"/>
                  <a:gd name="T41" fmla="*/ 45 h 214"/>
                  <a:gd name="T42" fmla="*/ 111 w 214"/>
                  <a:gd name="T43" fmla="*/ 34 h 214"/>
                  <a:gd name="T44" fmla="*/ 103 w 214"/>
                  <a:gd name="T45" fmla="*/ 34 h 214"/>
                  <a:gd name="T46" fmla="*/ 107 w 214"/>
                  <a:gd name="T47" fmla="*/ 45 h 214"/>
                  <a:gd name="T48" fmla="*/ 172 w 214"/>
                  <a:gd name="T49" fmla="*/ 103 h 214"/>
                  <a:gd name="T50" fmla="*/ 172 w 214"/>
                  <a:gd name="T51" fmla="*/ 111 h 214"/>
                  <a:gd name="T52" fmla="*/ 183 w 214"/>
                  <a:gd name="T53" fmla="*/ 107 h 214"/>
                  <a:gd name="T54" fmla="*/ 34 w 214"/>
                  <a:gd name="T55" fmla="*/ 111 h 214"/>
                  <a:gd name="T56" fmla="*/ 45 w 214"/>
                  <a:gd name="T57" fmla="*/ 107 h 214"/>
                  <a:gd name="T58" fmla="*/ 34 w 214"/>
                  <a:gd name="T59" fmla="*/ 103 h 214"/>
                  <a:gd name="T60" fmla="*/ 34 w 214"/>
                  <a:gd name="T61" fmla="*/ 111 h 214"/>
                  <a:gd name="T62" fmla="*/ 60 w 214"/>
                  <a:gd name="T63" fmla="*/ 64 h 214"/>
                  <a:gd name="T64" fmla="*/ 63 w 214"/>
                  <a:gd name="T65" fmla="*/ 58 h 214"/>
                  <a:gd name="T66" fmla="*/ 53 w 214"/>
                  <a:gd name="T67" fmla="*/ 53 h 214"/>
                  <a:gd name="T68" fmla="*/ 58 w 214"/>
                  <a:gd name="T69" fmla="*/ 63 h 214"/>
                  <a:gd name="T70" fmla="*/ 156 w 214"/>
                  <a:gd name="T71" fmla="*/ 63 h 214"/>
                  <a:gd name="T72" fmla="*/ 161 w 214"/>
                  <a:gd name="T73" fmla="*/ 53 h 214"/>
                  <a:gd name="T74" fmla="*/ 150 w 214"/>
                  <a:gd name="T75" fmla="*/ 58 h 214"/>
                  <a:gd name="T76" fmla="*/ 153 w 214"/>
                  <a:gd name="T77"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214">
                    <a:moveTo>
                      <a:pt x="189" y="107"/>
                    </a:moveTo>
                    <a:cubicBezTo>
                      <a:pt x="189" y="85"/>
                      <a:pt x="180" y="64"/>
                      <a:pt x="165" y="49"/>
                    </a:cubicBezTo>
                    <a:cubicBezTo>
                      <a:pt x="170" y="43"/>
                      <a:pt x="170" y="43"/>
                      <a:pt x="170" y="43"/>
                    </a:cubicBezTo>
                    <a:cubicBezTo>
                      <a:pt x="187" y="60"/>
                      <a:pt x="196" y="83"/>
                      <a:pt x="196" y="107"/>
                    </a:cubicBezTo>
                    <a:cubicBezTo>
                      <a:pt x="196" y="111"/>
                      <a:pt x="196" y="116"/>
                      <a:pt x="196" y="120"/>
                    </a:cubicBezTo>
                    <a:cubicBezTo>
                      <a:pt x="188" y="119"/>
                      <a:pt x="188" y="119"/>
                      <a:pt x="188" y="119"/>
                    </a:cubicBezTo>
                    <a:cubicBezTo>
                      <a:pt x="188" y="115"/>
                      <a:pt x="189" y="111"/>
                      <a:pt x="189" y="107"/>
                    </a:cubicBezTo>
                    <a:moveTo>
                      <a:pt x="214" y="107"/>
                    </a:moveTo>
                    <a:cubicBezTo>
                      <a:pt x="214" y="166"/>
                      <a:pt x="166" y="214"/>
                      <a:pt x="107" y="214"/>
                    </a:cubicBezTo>
                    <a:cubicBezTo>
                      <a:pt x="48" y="214"/>
                      <a:pt x="0" y="166"/>
                      <a:pt x="0" y="107"/>
                    </a:cubicBezTo>
                    <a:cubicBezTo>
                      <a:pt x="0" y="48"/>
                      <a:pt x="48" y="0"/>
                      <a:pt x="107" y="0"/>
                    </a:cubicBezTo>
                    <a:cubicBezTo>
                      <a:pt x="166" y="0"/>
                      <a:pt x="214" y="48"/>
                      <a:pt x="214" y="107"/>
                    </a:cubicBezTo>
                    <a:moveTo>
                      <a:pt x="13" y="107"/>
                    </a:moveTo>
                    <a:cubicBezTo>
                      <a:pt x="13" y="120"/>
                      <a:pt x="16" y="132"/>
                      <a:pt x="20" y="143"/>
                    </a:cubicBezTo>
                    <a:cubicBezTo>
                      <a:pt x="21" y="142"/>
                      <a:pt x="23" y="140"/>
                      <a:pt x="25" y="139"/>
                    </a:cubicBezTo>
                    <a:cubicBezTo>
                      <a:pt x="38" y="132"/>
                      <a:pt x="38" y="132"/>
                      <a:pt x="38" y="132"/>
                    </a:cubicBezTo>
                    <a:cubicBezTo>
                      <a:pt x="44" y="129"/>
                      <a:pt x="53" y="127"/>
                      <a:pt x="60" y="127"/>
                    </a:cubicBezTo>
                    <a:cubicBezTo>
                      <a:pt x="154" y="127"/>
                      <a:pt x="154" y="127"/>
                      <a:pt x="154" y="127"/>
                    </a:cubicBezTo>
                    <a:cubicBezTo>
                      <a:pt x="160" y="127"/>
                      <a:pt x="170" y="129"/>
                      <a:pt x="176" y="132"/>
                    </a:cubicBezTo>
                    <a:cubicBezTo>
                      <a:pt x="189" y="139"/>
                      <a:pt x="189" y="139"/>
                      <a:pt x="189" y="139"/>
                    </a:cubicBezTo>
                    <a:cubicBezTo>
                      <a:pt x="190" y="140"/>
                      <a:pt x="192" y="141"/>
                      <a:pt x="193" y="143"/>
                    </a:cubicBezTo>
                    <a:cubicBezTo>
                      <a:pt x="198" y="132"/>
                      <a:pt x="200" y="120"/>
                      <a:pt x="200" y="107"/>
                    </a:cubicBezTo>
                    <a:cubicBezTo>
                      <a:pt x="200" y="55"/>
                      <a:pt x="158" y="13"/>
                      <a:pt x="107" y="13"/>
                    </a:cubicBezTo>
                    <a:cubicBezTo>
                      <a:pt x="55" y="13"/>
                      <a:pt x="13" y="55"/>
                      <a:pt x="13" y="107"/>
                    </a:cubicBezTo>
                    <a:moveTo>
                      <a:pt x="133" y="148"/>
                    </a:moveTo>
                    <a:cubicBezTo>
                      <a:pt x="133" y="145"/>
                      <a:pt x="131" y="142"/>
                      <a:pt x="128" y="142"/>
                    </a:cubicBezTo>
                    <a:cubicBezTo>
                      <a:pt x="85" y="142"/>
                      <a:pt x="85" y="142"/>
                      <a:pt x="85" y="142"/>
                    </a:cubicBezTo>
                    <a:cubicBezTo>
                      <a:pt x="82" y="142"/>
                      <a:pt x="80" y="145"/>
                      <a:pt x="80" y="148"/>
                    </a:cubicBezTo>
                    <a:cubicBezTo>
                      <a:pt x="80" y="149"/>
                      <a:pt x="80" y="149"/>
                      <a:pt x="80" y="149"/>
                    </a:cubicBezTo>
                    <a:cubicBezTo>
                      <a:pt x="80" y="152"/>
                      <a:pt x="82" y="154"/>
                      <a:pt x="85" y="154"/>
                    </a:cubicBezTo>
                    <a:cubicBezTo>
                      <a:pt x="128" y="154"/>
                      <a:pt x="128" y="154"/>
                      <a:pt x="128" y="154"/>
                    </a:cubicBezTo>
                    <a:cubicBezTo>
                      <a:pt x="131" y="154"/>
                      <a:pt x="133" y="152"/>
                      <a:pt x="133" y="149"/>
                    </a:cubicBezTo>
                    <a:lnTo>
                      <a:pt x="133" y="148"/>
                    </a:lnTo>
                    <a:close/>
                    <a:moveTo>
                      <a:pt x="107" y="122"/>
                    </a:moveTo>
                    <a:cubicBezTo>
                      <a:pt x="112" y="122"/>
                      <a:pt x="117" y="119"/>
                      <a:pt x="119" y="115"/>
                    </a:cubicBezTo>
                    <a:cubicBezTo>
                      <a:pt x="132" y="112"/>
                      <a:pt x="150" y="109"/>
                      <a:pt x="150" y="109"/>
                    </a:cubicBezTo>
                    <a:cubicBezTo>
                      <a:pt x="156" y="108"/>
                      <a:pt x="156" y="106"/>
                      <a:pt x="150" y="105"/>
                    </a:cubicBezTo>
                    <a:cubicBezTo>
                      <a:pt x="150" y="105"/>
                      <a:pt x="132" y="101"/>
                      <a:pt x="119" y="99"/>
                    </a:cubicBezTo>
                    <a:cubicBezTo>
                      <a:pt x="117" y="95"/>
                      <a:pt x="112" y="92"/>
                      <a:pt x="107" y="92"/>
                    </a:cubicBezTo>
                    <a:cubicBezTo>
                      <a:pt x="98" y="92"/>
                      <a:pt x="92" y="98"/>
                      <a:pt x="92" y="107"/>
                    </a:cubicBezTo>
                    <a:cubicBezTo>
                      <a:pt x="92" y="115"/>
                      <a:pt x="98" y="122"/>
                      <a:pt x="107" y="122"/>
                    </a:cubicBezTo>
                    <a:moveTo>
                      <a:pt x="107" y="45"/>
                    </a:moveTo>
                    <a:cubicBezTo>
                      <a:pt x="109" y="45"/>
                      <a:pt x="111" y="43"/>
                      <a:pt x="111" y="41"/>
                    </a:cubicBezTo>
                    <a:cubicBezTo>
                      <a:pt x="111" y="34"/>
                      <a:pt x="111" y="34"/>
                      <a:pt x="111" y="34"/>
                    </a:cubicBezTo>
                    <a:cubicBezTo>
                      <a:pt x="111" y="32"/>
                      <a:pt x="109" y="30"/>
                      <a:pt x="107" y="30"/>
                    </a:cubicBezTo>
                    <a:cubicBezTo>
                      <a:pt x="105" y="30"/>
                      <a:pt x="103" y="32"/>
                      <a:pt x="103" y="34"/>
                    </a:cubicBezTo>
                    <a:cubicBezTo>
                      <a:pt x="103" y="41"/>
                      <a:pt x="103" y="41"/>
                      <a:pt x="103" y="41"/>
                    </a:cubicBezTo>
                    <a:cubicBezTo>
                      <a:pt x="103" y="43"/>
                      <a:pt x="105" y="45"/>
                      <a:pt x="107" y="45"/>
                    </a:cubicBezTo>
                    <a:moveTo>
                      <a:pt x="179" y="103"/>
                    </a:moveTo>
                    <a:cubicBezTo>
                      <a:pt x="172" y="103"/>
                      <a:pt x="172" y="103"/>
                      <a:pt x="172" y="103"/>
                    </a:cubicBezTo>
                    <a:cubicBezTo>
                      <a:pt x="170" y="103"/>
                      <a:pt x="168" y="105"/>
                      <a:pt x="168" y="107"/>
                    </a:cubicBezTo>
                    <a:cubicBezTo>
                      <a:pt x="168" y="109"/>
                      <a:pt x="170" y="111"/>
                      <a:pt x="172" y="111"/>
                    </a:cubicBezTo>
                    <a:cubicBezTo>
                      <a:pt x="179" y="111"/>
                      <a:pt x="179" y="111"/>
                      <a:pt x="179" y="111"/>
                    </a:cubicBezTo>
                    <a:cubicBezTo>
                      <a:pt x="181" y="111"/>
                      <a:pt x="183" y="109"/>
                      <a:pt x="183" y="107"/>
                    </a:cubicBezTo>
                    <a:cubicBezTo>
                      <a:pt x="183" y="105"/>
                      <a:pt x="181" y="103"/>
                      <a:pt x="179" y="103"/>
                    </a:cubicBezTo>
                    <a:moveTo>
                      <a:pt x="34" y="111"/>
                    </a:moveTo>
                    <a:cubicBezTo>
                      <a:pt x="41" y="111"/>
                      <a:pt x="41" y="111"/>
                      <a:pt x="41" y="111"/>
                    </a:cubicBezTo>
                    <a:cubicBezTo>
                      <a:pt x="43" y="111"/>
                      <a:pt x="45" y="109"/>
                      <a:pt x="45" y="107"/>
                    </a:cubicBezTo>
                    <a:cubicBezTo>
                      <a:pt x="45" y="105"/>
                      <a:pt x="43" y="103"/>
                      <a:pt x="41" y="103"/>
                    </a:cubicBezTo>
                    <a:cubicBezTo>
                      <a:pt x="34" y="103"/>
                      <a:pt x="34" y="103"/>
                      <a:pt x="34" y="103"/>
                    </a:cubicBezTo>
                    <a:cubicBezTo>
                      <a:pt x="32" y="103"/>
                      <a:pt x="30" y="105"/>
                      <a:pt x="30" y="107"/>
                    </a:cubicBezTo>
                    <a:cubicBezTo>
                      <a:pt x="30" y="109"/>
                      <a:pt x="32" y="111"/>
                      <a:pt x="34" y="111"/>
                    </a:cubicBezTo>
                    <a:moveTo>
                      <a:pt x="58" y="63"/>
                    </a:moveTo>
                    <a:cubicBezTo>
                      <a:pt x="58" y="64"/>
                      <a:pt x="59" y="64"/>
                      <a:pt x="60" y="64"/>
                    </a:cubicBezTo>
                    <a:cubicBezTo>
                      <a:pt x="61" y="64"/>
                      <a:pt x="62" y="64"/>
                      <a:pt x="63" y="63"/>
                    </a:cubicBezTo>
                    <a:cubicBezTo>
                      <a:pt x="65" y="62"/>
                      <a:pt x="65" y="59"/>
                      <a:pt x="63" y="58"/>
                    </a:cubicBezTo>
                    <a:cubicBezTo>
                      <a:pt x="58" y="53"/>
                      <a:pt x="58" y="53"/>
                      <a:pt x="58" y="53"/>
                    </a:cubicBezTo>
                    <a:cubicBezTo>
                      <a:pt x="57" y="51"/>
                      <a:pt x="54" y="51"/>
                      <a:pt x="53" y="53"/>
                    </a:cubicBezTo>
                    <a:cubicBezTo>
                      <a:pt x="51" y="54"/>
                      <a:pt x="51" y="57"/>
                      <a:pt x="53" y="58"/>
                    </a:cubicBezTo>
                    <a:lnTo>
                      <a:pt x="58" y="63"/>
                    </a:lnTo>
                    <a:close/>
                    <a:moveTo>
                      <a:pt x="153" y="64"/>
                    </a:moveTo>
                    <a:cubicBezTo>
                      <a:pt x="154" y="64"/>
                      <a:pt x="155" y="64"/>
                      <a:pt x="156" y="63"/>
                    </a:cubicBezTo>
                    <a:cubicBezTo>
                      <a:pt x="161" y="58"/>
                      <a:pt x="161" y="58"/>
                      <a:pt x="161" y="58"/>
                    </a:cubicBezTo>
                    <a:cubicBezTo>
                      <a:pt x="162" y="57"/>
                      <a:pt x="162" y="54"/>
                      <a:pt x="161" y="53"/>
                    </a:cubicBezTo>
                    <a:cubicBezTo>
                      <a:pt x="159" y="51"/>
                      <a:pt x="157" y="51"/>
                      <a:pt x="155" y="53"/>
                    </a:cubicBezTo>
                    <a:cubicBezTo>
                      <a:pt x="150" y="58"/>
                      <a:pt x="150" y="58"/>
                      <a:pt x="150" y="58"/>
                    </a:cubicBezTo>
                    <a:cubicBezTo>
                      <a:pt x="149" y="59"/>
                      <a:pt x="149" y="62"/>
                      <a:pt x="150" y="63"/>
                    </a:cubicBezTo>
                    <a:cubicBezTo>
                      <a:pt x="151" y="64"/>
                      <a:pt x="152" y="64"/>
                      <a:pt x="153" y="64"/>
                    </a:cubicBezTo>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ea"/>
                  <a:sym typeface="思源黑体 CN Medium" panose="020B0600000000000000" pitchFamily="34" charset="-122"/>
                </a:endParaRPr>
              </a:p>
            </p:txBody>
          </p:sp>
        </p:grpSp>
        <p:sp>
          <p:nvSpPr>
            <p:cNvPr id="40" name="矩形 39"/>
            <p:cNvSpPr/>
            <p:nvPr/>
          </p:nvSpPr>
          <p:spPr>
            <a:xfrm>
              <a:off x="690526" y="3739949"/>
              <a:ext cx="3798087" cy="523220"/>
            </a:xfrm>
            <a:prstGeom prst="rect">
              <a:avLst/>
            </a:prstGeom>
          </p:spPr>
          <p:txBody>
            <a:bodyPr wrap="square">
              <a:spAutoFit/>
            </a:bodyPr>
            <a:lstStyle/>
            <a:p>
              <a:pPr algn="ctr"/>
              <a:r>
                <a:rPr lang="zh-CN" altLang="en-US" sz="2800" b="1" dirty="0" smtClean="0">
                  <a:latin typeface="Microsoft YaHei" panose="020B0503020204020204" pitchFamily="34" charset="-122"/>
                  <a:ea typeface="Microsoft YaHei" panose="020B0503020204020204" pitchFamily="34" charset="-122"/>
                </a:rPr>
                <a:t>医疗服务价格管理政策</a:t>
              </a:r>
              <a:endParaRPr lang="en-US" altLang="zh-CN" sz="2400" b="1" dirty="0">
                <a:latin typeface="Microsoft YaHei" panose="020B0503020204020204" pitchFamily="34" charset="-122"/>
                <a:ea typeface="Microsoft YaHei" panose="020B0503020204020204" pitchFamily="34" charset="-122"/>
              </a:endParaRPr>
            </a:p>
          </p:txBody>
        </p:sp>
      </p:grpSp>
      <p:grpSp>
        <p:nvGrpSpPr>
          <p:cNvPr id="36" name="组合 35">
            <a:extLst>
              <a:ext uri="{FF2B5EF4-FFF2-40B4-BE49-F238E27FC236}">
                <a16:creationId xmlns:a16="http://schemas.microsoft.com/office/drawing/2014/main" id="{8CDFA85A-F4D1-7E4C-A0DB-579AB59F0218}"/>
              </a:ext>
            </a:extLst>
          </p:cNvPr>
          <p:cNvGrpSpPr/>
          <p:nvPr/>
        </p:nvGrpSpPr>
        <p:grpSpPr>
          <a:xfrm>
            <a:off x="5645929" y="1301702"/>
            <a:ext cx="6169768" cy="600338"/>
            <a:chOff x="430630" y="2519879"/>
            <a:chExt cx="6918548" cy="600338"/>
          </a:xfrm>
        </p:grpSpPr>
        <p:sp>
          <p:nvSpPr>
            <p:cNvPr id="38" name="Chevron 25">
              <a:extLst>
                <a:ext uri="{FF2B5EF4-FFF2-40B4-BE49-F238E27FC236}">
                  <a16:creationId xmlns:a16="http://schemas.microsoft.com/office/drawing/2014/main" id="{0B3F9058-873C-774D-B223-22269A0F81B8}"/>
                </a:ext>
              </a:extLst>
            </p:cNvPr>
            <p:cNvSpPr/>
            <p:nvPr/>
          </p:nvSpPr>
          <p:spPr>
            <a:xfrm>
              <a:off x="1507424" y="2519879"/>
              <a:ext cx="4452882" cy="600338"/>
            </a:xfrm>
            <a:prstGeom prst="chevron">
              <a:avLst>
                <a:gd name="adj" fmla="val 32323"/>
              </a:avLst>
            </a:prstGeom>
            <a:solidFill>
              <a:srgbClr val="02A6B5"/>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44" name="矩形 43">
              <a:extLst>
                <a:ext uri="{FF2B5EF4-FFF2-40B4-BE49-F238E27FC236}">
                  <a16:creationId xmlns:a16="http://schemas.microsoft.com/office/drawing/2014/main" id="{D9FDF363-D365-5545-BC70-981550CE1F8B}"/>
                </a:ext>
              </a:extLst>
            </p:cNvPr>
            <p:cNvSpPr/>
            <p:nvPr/>
          </p:nvSpPr>
          <p:spPr>
            <a:xfrm>
              <a:off x="430630" y="2711144"/>
              <a:ext cx="6918548" cy="338554"/>
            </a:xfrm>
            <a:prstGeom prst="rect">
              <a:avLst/>
            </a:prstGeom>
          </p:spPr>
          <p:txBody>
            <a:bodyPr wrap="square">
              <a:spAutoFit/>
            </a:bodyPr>
            <a:lstStyle/>
            <a:p>
              <a:pPr algn="ctr"/>
              <a:r>
                <a:rPr lang="fr-FR" altLang="zh-CN" sz="1600" b="1" dirty="0" smtClean="0">
                  <a:solidFill>
                    <a:schemeClr val="bg1"/>
                  </a:solidFill>
                  <a:latin typeface="Microsoft YaHei" panose="020B0503020204020204" pitchFamily="34" charset="-122"/>
                  <a:ea typeface="Microsoft YaHei" panose="020B0503020204020204" pitchFamily="34" charset="-122"/>
                </a:rPr>
                <a:t>Mode </a:t>
              </a:r>
              <a:r>
                <a:rPr lang="fr-FR" altLang="zh-CN" sz="1600" b="1" dirty="0">
                  <a:solidFill>
                    <a:schemeClr val="bg1"/>
                  </a:solidFill>
                  <a:latin typeface="Microsoft YaHei" panose="020B0503020204020204" pitchFamily="34" charset="-122"/>
                  <a:ea typeface="Microsoft YaHei" panose="020B0503020204020204" pitchFamily="34" charset="-122"/>
                </a:rPr>
                <a:t>de gestion</a:t>
              </a:r>
              <a:endParaRPr lang="en-US" altLang="zh-CN" sz="1600" b="1" dirty="0">
                <a:solidFill>
                  <a:schemeClr val="bg1"/>
                </a:solidFill>
                <a:latin typeface="Microsoft YaHei" panose="020B0503020204020204" pitchFamily="34" charset="-122"/>
                <a:ea typeface="Microsoft YaHei" panose="020B0503020204020204" pitchFamily="34" charset="-122"/>
              </a:endParaRPr>
            </a:p>
          </p:txBody>
        </p:sp>
      </p:grpSp>
      <p:grpSp>
        <p:nvGrpSpPr>
          <p:cNvPr id="45" name="组合 44">
            <a:extLst>
              <a:ext uri="{FF2B5EF4-FFF2-40B4-BE49-F238E27FC236}">
                <a16:creationId xmlns:a16="http://schemas.microsoft.com/office/drawing/2014/main" id="{5501D87E-A48B-0F4C-B415-5CADD2C71043}"/>
              </a:ext>
            </a:extLst>
          </p:cNvPr>
          <p:cNvGrpSpPr/>
          <p:nvPr/>
        </p:nvGrpSpPr>
        <p:grpSpPr>
          <a:xfrm>
            <a:off x="7153485" y="2755443"/>
            <a:ext cx="3423655" cy="480199"/>
            <a:chOff x="1487338" y="5191708"/>
            <a:chExt cx="2127437" cy="480199"/>
          </a:xfrm>
        </p:grpSpPr>
        <p:sp>
          <p:nvSpPr>
            <p:cNvPr id="46" name="Chevron 9">
              <a:extLst>
                <a:ext uri="{FF2B5EF4-FFF2-40B4-BE49-F238E27FC236}">
                  <a16:creationId xmlns:a16="http://schemas.microsoft.com/office/drawing/2014/main" id="{5159E71E-D534-B34D-9BD7-B22A5984C342}"/>
                </a:ext>
              </a:extLst>
            </p:cNvPr>
            <p:cNvSpPr/>
            <p:nvPr/>
          </p:nvSpPr>
          <p:spPr>
            <a:xfrm>
              <a:off x="1487338" y="5191708"/>
              <a:ext cx="2127437" cy="406400"/>
            </a:xfrm>
            <a:prstGeom prst="chevron">
              <a:avLst>
                <a:gd name="adj" fmla="val 32323"/>
              </a:avLst>
            </a:prstGeom>
            <a:solidFill>
              <a:srgbClr val="FB8649"/>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50" name="矩形 49">
              <a:extLst>
                <a:ext uri="{FF2B5EF4-FFF2-40B4-BE49-F238E27FC236}">
                  <a16:creationId xmlns:a16="http://schemas.microsoft.com/office/drawing/2014/main" id="{ED897873-7438-1D48-9C2B-D37EA8A70734}"/>
                </a:ext>
              </a:extLst>
            </p:cNvPr>
            <p:cNvSpPr/>
            <p:nvPr/>
          </p:nvSpPr>
          <p:spPr>
            <a:xfrm>
              <a:off x="1936545" y="5210242"/>
              <a:ext cx="1229023" cy="461665"/>
            </a:xfrm>
            <a:prstGeom prst="rect">
              <a:avLst/>
            </a:prstGeom>
          </p:spPr>
          <p:txBody>
            <a:bodyPr wrap="none">
              <a:spAutoFit/>
            </a:bodyPr>
            <a:lstStyle/>
            <a:p>
              <a:pPr algn="ctr"/>
              <a:r>
                <a:rPr lang="fr-FR" altLang="zh-CN" sz="2400" b="1" dirty="0" smtClean="0">
                  <a:solidFill>
                    <a:schemeClr val="bg1"/>
                  </a:solidFill>
                  <a:latin typeface="Microsoft YaHei" panose="020B0503020204020204" pitchFamily="34" charset="-122"/>
                  <a:ea typeface="Microsoft YaHei" panose="020B0503020204020204" pitchFamily="34" charset="-122"/>
                </a:rPr>
                <a:t>tarification </a:t>
              </a:r>
              <a:endParaRPr lang="en-US" altLang="zh-CN" sz="2400" b="1" dirty="0">
                <a:solidFill>
                  <a:schemeClr val="bg1"/>
                </a:solidFill>
                <a:latin typeface="Microsoft YaHei" panose="020B0503020204020204" pitchFamily="34" charset="-122"/>
                <a:ea typeface="Microsoft YaHei" panose="020B0503020204020204" pitchFamily="34" charset="-122"/>
              </a:endParaRPr>
            </a:p>
          </p:txBody>
        </p:sp>
      </p:grpSp>
      <p:sp>
        <p:nvSpPr>
          <p:cNvPr id="51" name="矩形 50">
            <a:extLst>
              <a:ext uri="{FF2B5EF4-FFF2-40B4-BE49-F238E27FC236}">
                <a16:creationId xmlns:a16="http://schemas.microsoft.com/office/drawing/2014/main" id="{075FB266-F253-414C-A228-21D319CBB9F3}"/>
              </a:ext>
            </a:extLst>
          </p:cNvPr>
          <p:cNvSpPr/>
          <p:nvPr/>
        </p:nvSpPr>
        <p:spPr>
          <a:xfrm>
            <a:off x="6594340" y="1910184"/>
            <a:ext cx="5231670" cy="72676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fontAlgn="base">
              <a:lnSpc>
                <a:spcPct val="150000"/>
              </a:lnSpc>
              <a:spcBef>
                <a:spcPct val="0"/>
              </a:spcBef>
              <a:spcAft>
                <a:spcPct val="0"/>
              </a:spcAft>
              <a:buFont typeface="Arial" pitchFamily="34" charset="0"/>
              <a:buChar char="•"/>
            </a:pPr>
            <a:r>
              <a:rPr lang="fr-FR" altLang="zh-CN" sz="2400" dirty="0" smtClean="0">
                <a:solidFill>
                  <a:schemeClr val="tx1"/>
                </a:solidFill>
              </a:rPr>
              <a:t>Gestion </a:t>
            </a:r>
            <a:r>
              <a:rPr lang="fr-FR" altLang="zh-CN" sz="2400" dirty="0">
                <a:solidFill>
                  <a:schemeClr val="tx1"/>
                </a:solidFill>
              </a:rPr>
              <a:t>localisée</a:t>
            </a:r>
            <a:endParaRPr lang="en-US" altLang="zh-CN" sz="2400" b="1" dirty="0">
              <a:solidFill>
                <a:srgbClr val="000000"/>
              </a:solidFill>
              <a:latin typeface="Microsoft YaHei" panose="020B0503020204020204" pitchFamily="34" charset="-122"/>
              <a:ea typeface="Microsoft YaHei" panose="020B0503020204020204" pitchFamily="34" charset="-122"/>
            </a:endParaRPr>
          </a:p>
        </p:txBody>
      </p:sp>
      <p:sp>
        <p:nvSpPr>
          <p:cNvPr id="52" name="矩形 51">
            <a:extLst>
              <a:ext uri="{FF2B5EF4-FFF2-40B4-BE49-F238E27FC236}">
                <a16:creationId xmlns:a16="http://schemas.microsoft.com/office/drawing/2014/main" id="{D6E383B1-A413-3045-8C77-FAF3AC53DDA6}"/>
              </a:ext>
            </a:extLst>
          </p:cNvPr>
          <p:cNvSpPr/>
          <p:nvPr/>
        </p:nvSpPr>
        <p:spPr>
          <a:xfrm>
            <a:off x="6594340" y="3184126"/>
            <a:ext cx="5231670" cy="3100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2" indent="-342900" fontAlgn="base">
              <a:spcBef>
                <a:spcPct val="0"/>
              </a:spcBef>
              <a:spcAft>
                <a:spcPct val="0"/>
              </a:spcAft>
              <a:buFont typeface="Wingdings" pitchFamily="2" charset="2"/>
              <a:buChar char="Ø"/>
            </a:pPr>
            <a:endParaRPr lang="en-US" altLang="zh-CN" sz="1400" dirty="0">
              <a:solidFill>
                <a:srgbClr val="000000"/>
              </a:solidFill>
              <a:latin typeface="Microsoft YaHei" panose="020B0503020204020204" pitchFamily="34" charset="-122"/>
              <a:ea typeface="Microsoft YaHei" panose="020B0503020204020204" pitchFamily="34" charset="-122"/>
            </a:endParaRPr>
          </a:p>
          <a:p>
            <a:pPr marL="800100" lvl="2" indent="-342900" fontAlgn="base">
              <a:spcBef>
                <a:spcPct val="0"/>
              </a:spcBef>
              <a:spcAft>
                <a:spcPct val="0"/>
              </a:spcAft>
              <a:buFont typeface="Wingdings" pitchFamily="2" charset="2"/>
              <a:buChar char="Ø"/>
            </a:pPr>
            <a:r>
              <a:rPr lang="fr-FR" altLang="zh-CN" sz="1400" dirty="0" smtClean="0">
                <a:solidFill>
                  <a:srgbClr val="000000"/>
                </a:solidFill>
                <a:latin typeface="Microsoft YaHei" panose="020B0503020204020204" pitchFamily="34" charset="-122"/>
                <a:ea typeface="Microsoft YaHei" panose="020B0503020204020204" pitchFamily="34" charset="-122"/>
              </a:rPr>
              <a:t>Les </a:t>
            </a:r>
            <a:r>
              <a:rPr lang="fr-FR" altLang="zh-CN" sz="1400" dirty="0">
                <a:solidFill>
                  <a:srgbClr val="000000"/>
                </a:solidFill>
                <a:latin typeface="Microsoft YaHei" panose="020B0503020204020204" pitchFamily="34" charset="-122"/>
                <a:ea typeface="Microsoft YaHei" panose="020B0503020204020204" pitchFamily="34" charset="-122"/>
              </a:rPr>
              <a:t>normes de tarification spécifiques sont formulées par les services provinciaux et municipaux d'assurance médicale</a:t>
            </a:r>
          </a:p>
          <a:p>
            <a:pPr marL="457200" lvl="2" fontAlgn="base">
              <a:spcBef>
                <a:spcPct val="0"/>
              </a:spcBef>
              <a:spcAft>
                <a:spcPct val="0"/>
              </a:spcAft>
            </a:pPr>
            <a:r>
              <a:rPr lang="fr-FR" altLang="zh-CN" sz="1400" dirty="0">
                <a:solidFill>
                  <a:srgbClr val="000000"/>
                </a:solidFill>
                <a:latin typeface="Microsoft YaHei" panose="020B0503020204020204" pitchFamily="34" charset="-122"/>
                <a:ea typeface="Microsoft YaHei" panose="020B0503020204020204" pitchFamily="34" charset="-122"/>
              </a:rPr>
              <a:t>Difficile d'unifier le pays</a:t>
            </a:r>
          </a:p>
          <a:p>
            <a:pPr marL="457200" lvl="2" fontAlgn="base">
              <a:spcBef>
                <a:spcPct val="0"/>
              </a:spcBef>
              <a:spcAft>
                <a:spcPct val="0"/>
              </a:spcAft>
            </a:pPr>
            <a:r>
              <a:rPr lang="fr-FR" altLang="zh-CN" sz="1400" dirty="0">
                <a:solidFill>
                  <a:srgbClr val="000000"/>
                </a:solidFill>
                <a:latin typeface="Microsoft YaHei" panose="020B0503020204020204" pitchFamily="34" charset="-122"/>
                <a:ea typeface="Microsoft YaHei" panose="020B0503020204020204" pitchFamily="34" charset="-122"/>
              </a:rPr>
              <a:t>Il existe de grandes différences dans le niveau de développement social et économique, l'apport financier et l'accessibilité financière de l'assurance médicale de diverses régions</a:t>
            </a:r>
          </a:p>
        </p:txBody>
      </p:sp>
      <p:sp>
        <p:nvSpPr>
          <p:cNvPr id="20" name="文本框 7">
            <a:extLst>
              <a:ext uri="{FF2B5EF4-FFF2-40B4-BE49-F238E27FC236}">
                <a16:creationId xmlns:a16="http://schemas.microsoft.com/office/drawing/2014/main" id="{824ACF8F-B4F1-974A-88BB-078C077E3DF5}"/>
              </a:ext>
            </a:extLst>
          </p:cNvPr>
          <p:cNvSpPr txBox="1"/>
          <p:nvPr/>
        </p:nvSpPr>
        <p:spPr>
          <a:xfrm>
            <a:off x="522868" y="447823"/>
            <a:ext cx="9422490" cy="369332"/>
          </a:xfrm>
          <a:prstGeom prst="rect">
            <a:avLst/>
          </a:prstGeom>
          <a:noFill/>
        </p:spPr>
        <p:txBody>
          <a:bodyPr wrap="square" rtlCol="0">
            <a:spAutoFit/>
          </a:bodyPr>
          <a:lstStyle/>
          <a:p>
            <a:pPr>
              <a:defRPr/>
            </a:pPr>
            <a:r>
              <a:rPr lang="fr-FR" altLang="zh-CN" b="1" dirty="0" smtClean="0">
                <a:solidFill>
                  <a:schemeClr val="accent3"/>
                </a:solidFill>
                <a:latin typeface="微软雅黑" pitchFamily="34" charset="-122"/>
                <a:ea typeface="微软雅黑" pitchFamily="34" charset="-122"/>
              </a:rPr>
              <a:t>Gestion </a:t>
            </a:r>
            <a:r>
              <a:rPr lang="fr-FR" altLang="zh-CN" b="1" dirty="0">
                <a:solidFill>
                  <a:schemeClr val="accent3"/>
                </a:solidFill>
                <a:latin typeface="微软雅黑" pitchFamily="34" charset="-122"/>
                <a:ea typeface="微软雅黑" pitchFamily="34" charset="-122"/>
              </a:rPr>
              <a:t>innovante des prix des technologies médicales</a:t>
            </a:r>
            <a:endParaRPr lang="zh-CN" altLang="en-US" b="1" dirty="0">
              <a:solidFill>
                <a:schemeClr val="accent3"/>
              </a:solidFill>
              <a:latin typeface="微软雅黑" pitchFamily="34" charset="-122"/>
              <a:ea typeface="微软雅黑" pitchFamily="34" charset="-122"/>
            </a:endParaRPr>
          </a:p>
        </p:txBody>
      </p:sp>
    </p:spTree>
    <p:extLst>
      <p:ext uri="{BB962C8B-B14F-4D97-AF65-F5344CB8AC3E}">
        <p14:creationId xmlns:p14="http://schemas.microsoft.com/office/powerpoint/2010/main" val="385602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928" y="1679917"/>
            <a:ext cx="11097490" cy="2243050"/>
          </a:xfrm>
          <a:prstGeom prst="rect">
            <a:avLst/>
          </a:prstGeom>
        </p:spPr>
        <p:txBody>
          <a:bodyPr wrap="square">
            <a:spAutoFit/>
          </a:bodyPr>
          <a:lstStyle/>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zh-CN" altLang="zh-CN" sz="2400" dirty="0">
              <a:solidFill>
                <a:srgbClr val="000000"/>
              </a:solidFill>
              <a:latin typeface="Microsoft YaHei" panose="020B0503020204020204" pitchFamily="34" charset="-122"/>
              <a:ea typeface="Microsoft YaHei" panose="020B0503020204020204" pitchFamily="34" charset="-122"/>
            </a:endParaRPr>
          </a:p>
        </p:txBody>
      </p:sp>
      <p:sp>
        <p:nvSpPr>
          <p:cNvPr id="34" name="矩形 33"/>
          <p:cNvSpPr/>
          <p:nvPr/>
        </p:nvSpPr>
        <p:spPr>
          <a:xfrm>
            <a:off x="676395" y="4006449"/>
            <a:ext cx="5419605" cy="170849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Clr>
                <a:srgbClr val="0163AE"/>
              </a:buClr>
              <a:buFont typeface="Wingdings" pitchFamily="2" charset="2"/>
              <a:buChar char="u"/>
            </a:pPr>
            <a:r>
              <a:rPr lang="zh-CN" altLang="en-US" sz="2400" b="1" dirty="0">
                <a:solidFill>
                  <a:schemeClr val="tx1">
                    <a:lumMod val="75000"/>
                    <a:lumOff val="25000"/>
                  </a:schemeClr>
                </a:solidFill>
                <a:latin typeface="Microsoft YaHei" panose="020B0503020204020204" pitchFamily="34" charset="-122"/>
                <a:ea typeface="Microsoft YaHei" panose="020B0503020204020204" pitchFamily="34" charset="-122"/>
                <a:sym typeface="+mn-ea"/>
              </a:rPr>
              <a:t>政策鼓励</a:t>
            </a:r>
            <a:r>
              <a:rPr lang="zh-CN" altLang="en-US" sz="2400" b="1" dirty="0">
                <a:solidFill>
                  <a:schemeClr val="accent3"/>
                </a:solidFill>
                <a:latin typeface="微软雅黑" panose="020B0503020204020204" pitchFamily="34" charset="-122"/>
                <a:ea typeface="微软雅黑" panose="020B0503020204020204" pitchFamily="34" charset="-122"/>
                <a:sym typeface="+mn-ea"/>
              </a:rPr>
              <a:t>创新药品进入医保支付</a:t>
            </a:r>
            <a:endParaRPr lang="en-US" altLang="zh-CN" sz="2400" b="1" dirty="0">
              <a:solidFill>
                <a:schemeClr val="accent3"/>
              </a:solidFill>
              <a:latin typeface="微软雅黑" panose="020B0503020204020204" pitchFamily="34" charset="-122"/>
              <a:ea typeface="微软雅黑" panose="020B0503020204020204" pitchFamily="34" charset="-122"/>
              <a:sym typeface="+mn-ea"/>
            </a:endParaRPr>
          </a:p>
          <a:p>
            <a:pPr marL="342900" indent="-342900">
              <a:lnSpc>
                <a:spcPct val="150000"/>
              </a:lnSpc>
              <a:buClr>
                <a:srgbClr val="0163AE"/>
              </a:buClr>
              <a:buFont typeface="Wingdings" pitchFamily="2" charset="2"/>
              <a:buChar char="u"/>
            </a:pPr>
            <a:endParaRPr lang="zh-CN" altLang="en-US" sz="2400" b="1" dirty="0">
              <a:solidFill>
                <a:schemeClr val="accent3"/>
              </a:solidFill>
              <a:latin typeface="微软雅黑" panose="020B0503020204020204" pitchFamily="34" charset="-122"/>
              <a:ea typeface="微软雅黑" panose="020B0503020204020204" pitchFamily="34" charset="-122"/>
              <a:sym typeface="+mn-ea"/>
            </a:endParaRPr>
          </a:p>
          <a:p>
            <a:pPr marL="342900" indent="-342900">
              <a:lnSpc>
                <a:spcPct val="150000"/>
              </a:lnSpc>
              <a:buClr>
                <a:srgbClr val="0163AE"/>
              </a:buClr>
              <a:buFont typeface="Wingdings" pitchFamily="2" charset="2"/>
              <a:buChar char="u"/>
            </a:pPr>
            <a:r>
              <a:rPr lang="zh-CN" altLang="en-US" sz="2400" b="1" dirty="0">
                <a:solidFill>
                  <a:schemeClr val="tx1">
                    <a:lumMod val="75000"/>
                    <a:lumOff val="25000"/>
                  </a:schemeClr>
                </a:solidFill>
                <a:latin typeface="Microsoft YaHei" panose="020B0503020204020204" pitchFamily="34" charset="-122"/>
                <a:ea typeface="Microsoft YaHei" panose="020B0503020204020204" pitchFamily="34" charset="-122"/>
              </a:rPr>
              <a:t>推进</a:t>
            </a:r>
            <a:r>
              <a:rPr lang="zh-CN" altLang="en-US" sz="2400" b="1" dirty="0">
                <a:solidFill>
                  <a:schemeClr val="accent3"/>
                </a:solidFill>
                <a:latin typeface="微软雅黑" panose="020B0503020204020204" pitchFamily="34" charset="-122"/>
                <a:ea typeface="微软雅黑" panose="020B0503020204020204" pitchFamily="34" charset="-122"/>
              </a:rPr>
              <a:t>抗癌药、罕见病药</a:t>
            </a:r>
            <a:r>
              <a:rPr lang="zh-CN" altLang="en-US" sz="2400" b="1" dirty="0">
                <a:solidFill>
                  <a:schemeClr val="tx1">
                    <a:lumMod val="75000"/>
                    <a:lumOff val="25000"/>
                  </a:schemeClr>
                </a:solidFill>
                <a:latin typeface="Microsoft YaHei" panose="020B0503020204020204" pitchFamily="34" charset="-122"/>
                <a:ea typeface="Microsoft YaHei" panose="020B0503020204020204" pitchFamily="34" charset="-122"/>
              </a:rPr>
              <a:t>纳入医保支付</a:t>
            </a:r>
          </a:p>
        </p:txBody>
      </p:sp>
      <p:grpSp>
        <p:nvGrpSpPr>
          <p:cNvPr id="42" name="组合 41"/>
          <p:cNvGrpSpPr/>
          <p:nvPr/>
        </p:nvGrpSpPr>
        <p:grpSpPr>
          <a:xfrm>
            <a:off x="1412676" y="1988205"/>
            <a:ext cx="4130222" cy="1859818"/>
            <a:chOff x="472943" y="3637450"/>
            <a:chExt cx="4130222" cy="1859818"/>
          </a:xfrm>
        </p:grpSpPr>
        <p:grpSp>
          <p:nvGrpSpPr>
            <p:cNvPr id="4" name="组合 3"/>
            <p:cNvGrpSpPr/>
            <p:nvPr/>
          </p:nvGrpSpPr>
          <p:grpSpPr>
            <a:xfrm>
              <a:off x="472943" y="3637450"/>
              <a:ext cx="4130222" cy="1859818"/>
              <a:chOff x="5928488" y="3088355"/>
              <a:chExt cx="4130222" cy="1859818"/>
            </a:xfrm>
          </p:grpSpPr>
          <p:sp>
            <p:nvSpPr>
              <p:cNvPr id="29" name="Oval 17"/>
              <p:cNvSpPr/>
              <p:nvPr/>
            </p:nvSpPr>
            <p:spPr>
              <a:xfrm>
                <a:off x="7652886" y="4240053"/>
                <a:ext cx="708120" cy="708120"/>
              </a:xfrm>
              <a:prstGeom prst="ellipse">
                <a:avLst/>
              </a:prstGeom>
              <a:solidFill>
                <a:srgbClr val="02A6B5"/>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26" name="Chevron 6"/>
              <p:cNvSpPr/>
              <p:nvPr/>
            </p:nvSpPr>
            <p:spPr>
              <a:xfrm>
                <a:off x="5928488" y="3088355"/>
                <a:ext cx="4130222" cy="802788"/>
              </a:xfrm>
              <a:prstGeom prst="chevron">
                <a:avLst>
                  <a:gd name="adj" fmla="val 32323"/>
                </a:avLst>
              </a:prstGeom>
              <a:solidFill>
                <a:srgbClr val="02A6B5"/>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cxnSp>
            <p:nvCxnSpPr>
              <p:cNvPr id="31" name="Straight Connector 22"/>
              <p:cNvCxnSpPr/>
              <p:nvPr/>
            </p:nvCxnSpPr>
            <p:spPr>
              <a:xfrm flipH="1" flipV="1">
                <a:off x="8006946" y="3901592"/>
                <a:ext cx="0" cy="568800"/>
              </a:xfrm>
              <a:prstGeom prst="line">
                <a:avLst/>
              </a:prstGeom>
              <a:noFill/>
              <a:ln w="19050" cap="flat" cmpd="sng" algn="ctr">
                <a:solidFill>
                  <a:srgbClr val="02A6B5"/>
                </a:solidFill>
                <a:prstDash val="solid"/>
                <a:miter lim="800000"/>
                <a:tailEnd type="oval"/>
              </a:ln>
              <a:effectLst/>
            </p:spPr>
          </p:cxnSp>
          <p:sp>
            <p:nvSpPr>
              <p:cNvPr id="32" name="Freeform 5"/>
              <p:cNvSpPr>
                <a:spLocks noEditPoints="1"/>
              </p:cNvSpPr>
              <p:nvPr/>
            </p:nvSpPr>
            <p:spPr bwMode="auto">
              <a:xfrm>
                <a:off x="7826146" y="4409135"/>
                <a:ext cx="369227" cy="369956"/>
              </a:xfrm>
              <a:custGeom>
                <a:avLst/>
                <a:gdLst>
                  <a:gd name="T0" fmla="*/ 165 w 214"/>
                  <a:gd name="T1" fmla="*/ 49 h 214"/>
                  <a:gd name="T2" fmla="*/ 196 w 214"/>
                  <a:gd name="T3" fmla="*/ 107 h 214"/>
                  <a:gd name="T4" fmla="*/ 188 w 214"/>
                  <a:gd name="T5" fmla="*/ 119 h 214"/>
                  <a:gd name="T6" fmla="*/ 214 w 214"/>
                  <a:gd name="T7" fmla="*/ 107 h 214"/>
                  <a:gd name="T8" fmla="*/ 0 w 214"/>
                  <a:gd name="T9" fmla="*/ 107 h 214"/>
                  <a:gd name="T10" fmla="*/ 214 w 214"/>
                  <a:gd name="T11" fmla="*/ 107 h 214"/>
                  <a:gd name="T12" fmla="*/ 20 w 214"/>
                  <a:gd name="T13" fmla="*/ 143 h 214"/>
                  <a:gd name="T14" fmla="*/ 38 w 214"/>
                  <a:gd name="T15" fmla="*/ 132 h 214"/>
                  <a:gd name="T16" fmla="*/ 154 w 214"/>
                  <a:gd name="T17" fmla="*/ 127 h 214"/>
                  <a:gd name="T18" fmla="*/ 189 w 214"/>
                  <a:gd name="T19" fmla="*/ 139 h 214"/>
                  <a:gd name="T20" fmla="*/ 200 w 214"/>
                  <a:gd name="T21" fmla="*/ 107 h 214"/>
                  <a:gd name="T22" fmla="*/ 13 w 214"/>
                  <a:gd name="T23" fmla="*/ 107 h 214"/>
                  <a:gd name="T24" fmla="*/ 128 w 214"/>
                  <a:gd name="T25" fmla="*/ 142 h 214"/>
                  <a:gd name="T26" fmla="*/ 80 w 214"/>
                  <a:gd name="T27" fmla="*/ 148 h 214"/>
                  <a:gd name="T28" fmla="*/ 85 w 214"/>
                  <a:gd name="T29" fmla="*/ 154 h 214"/>
                  <a:gd name="T30" fmla="*/ 133 w 214"/>
                  <a:gd name="T31" fmla="*/ 149 h 214"/>
                  <a:gd name="T32" fmla="*/ 107 w 214"/>
                  <a:gd name="T33" fmla="*/ 122 h 214"/>
                  <a:gd name="T34" fmla="*/ 150 w 214"/>
                  <a:gd name="T35" fmla="*/ 109 h 214"/>
                  <a:gd name="T36" fmla="*/ 119 w 214"/>
                  <a:gd name="T37" fmla="*/ 99 h 214"/>
                  <a:gd name="T38" fmla="*/ 92 w 214"/>
                  <a:gd name="T39" fmla="*/ 107 h 214"/>
                  <a:gd name="T40" fmla="*/ 107 w 214"/>
                  <a:gd name="T41" fmla="*/ 45 h 214"/>
                  <a:gd name="T42" fmla="*/ 111 w 214"/>
                  <a:gd name="T43" fmla="*/ 34 h 214"/>
                  <a:gd name="T44" fmla="*/ 103 w 214"/>
                  <a:gd name="T45" fmla="*/ 34 h 214"/>
                  <a:gd name="T46" fmla="*/ 107 w 214"/>
                  <a:gd name="T47" fmla="*/ 45 h 214"/>
                  <a:gd name="T48" fmla="*/ 172 w 214"/>
                  <a:gd name="T49" fmla="*/ 103 h 214"/>
                  <a:gd name="T50" fmla="*/ 172 w 214"/>
                  <a:gd name="T51" fmla="*/ 111 h 214"/>
                  <a:gd name="T52" fmla="*/ 183 w 214"/>
                  <a:gd name="T53" fmla="*/ 107 h 214"/>
                  <a:gd name="T54" fmla="*/ 34 w 214"/>
                  <a:gd name="T55" fmla="*/ 111 h 214"/>
                  <a:gd name="T56" fmla="*/ 45 w 214"/>
                  <a:gd name="T57" fmla="*/ 107 h 214"/>
                  <a:gd name="T58" fmla="*/ 34 w 214"/>
                  <a:gd name="T59" fmla="*/ 103 h 214"/>
                  <a:gd name="T60" fmla="*/ 34 w 214"/>
                  <a:gd name="T61" fmla="*/ 111 h 214"/>
                  <a:gd name="T62" fmla="*/ 60 w 214"/>
                  <a:gd name="T63" fmla="*/ 64 h 214"/>
                  <a:gd name="T64" fmla="*/ 63 w 214"/>
                  <a:gd name="T65" fmla="*/ 58 h 214"/>
                  <a:gd name="T66" fmla="*/ 53 w 214"/>
                  <a:gd name="T67" fmla="*/ 53 h 214"/>
                  <a:gd name="T68" fmla="*/ 58 w 214"/>
                  <a:gd name="T69" fmla="*/ 63 h 214"/>
                  <a:gd name="T70" fmla="*/ 156 w 214"/>
                  <a:gd name="T71" fmla="*/ 63 h 214"/>
                  <a:gd name="T72" fmla="*/ 161 w 214"/>
                  <a:gd name="T73" fmla="*/ 53 h 214"/>
                  <a:gd name="T74" fmla="*/ 150 w 214"/>
                  <a:gd name="T75" fmla="*/ 58 h 214"/>
                  <a:gd name="T76" fmla="*/ 153 w 214"/>
                  <a:gd name="T77" fmla="*/ 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214">
                    <a:moveTo>
                      <a:pt x="189" y="107"/>
                    </a:moveTo>
                    <a:cubicBezTo>
                      <a:pt x="189" y="85"/>
                      <a:pt x="180" y="64"/>
                      <a:pt x="165" y="49"/>
                    </a:cubicBezTo>
                    <a:cubicBezTo>
                      <a:pt x="170" y="43"/>
                      <a:pt x="170" y="43"/>
                      <a:pt x="170" y="43"/>
                    </a:cubicBezTo>
                    <a:cubicBezTo>
                      <a:pt x="187" y="60"/>
                      <a:pt x="196" y="83"/>
                      <a:pt x="196" y="107"/>
                    </a:cubicBezTo>
                    <a:cubicBezTo>
                      <a:pt x="196" y="111"/>
                      <a:pt x="196" y="116"/>
                      <a:pt x="196" y="120"/>
                    </a:cubicBezTo>
                    <a:cubicBezTo>
                      <a:pt x="188" y="119"/>
                      <a:pt x="188" y="119"/>
                      <a:pt x="188" y="119"/>
                    </a:cubicBezTo>
                    <a:cubicBezTo>
                      <a:pt x="188" y="115"/>
                      <a:pt x="189" y="111"/>
                      <a:pt x="189" y="107"/>
                    </a:cubicBezTo>
                    <a:moveTo>
                      <a:pt x="214" y="107"/>
                    </a:moveTo>
                    <a:cubicBezTo>
                      <a:pt x="214" y="166"/>
                      <a:pt x="166" y="214"/>
                      <a:pt x="107" y="214"/>
                    </a:cubicBezTo>
                    <a:cubicBezTo>
                      <a:pt x="48" y="214"/>
                      <a:pt x="0" y="166"/>
                      <a:pt x="0" y="107"/>
                    </a:cubicBezTo>
                    <a:cubicBezTo>
                      <a:pt x="0" y="48"/>
                      <a:pt x="48" y="0"/>
                      <a:pt x="107" y="0"/>
                    </a:cubicBezTo>
                    <a:cubicBezTo>
                      <a:pt x="166" y="0"/>
                      <a:pt x="214" y="48"/>
                      <a:pt x="214" y="107"/>
                    </a:cubicBezTo>
                    <a:moveTo>
                      <a:pt x="13" y="107"/>
                    </a:moveTo>
                    <a:cubicBezTo>
                      <a:pt x="13" y="120"/>
                      <a:pt x="16" y="132"/>
                      <a:pt x="20" y="143"/>
                    </a:cubicBezTo>
                    <a:cubicBezTo>
                      <a:pt x="21" y="142"/>
                      <a:pt x="23" y="140"/>
                      <a:pt x="25" y="139"/>
                    </a:cubicBezTo>
                    <a:cubicBezTo>
                      <a:pt x="38" y="132"/>
                      <a:pt x="38" y="132"/>
                      <a:pt x="38" y="132"/>
                    </a:cubicBezTo>
                    <a:cubicBezTo>
                      <a:pt x="44" y="129"/>
                      <a:pt x="53" y="127"/>
                      <a:pt x="60" y="127"/>
                    </a:cubicBezTo>
                    <a:cubicBezTo>
                      <a:pt x="154" y="127"/>
                      <a:pt x="154" y="127"/>
                      <a:pt x="154" y="127"/>
                    </a:cubicBezTo>
                    <a:cubicBezTo>
                      <a:pt x="160" y="127"/>
                      <a:pt x="170" y="129"/>
                      <a:pt x="176" y="132"/>
                    </a:cubicBezTo>
                    <a:cubicBezTo>
                      <a:pt x="189" y="139"/>
                      <a:pt x="189" y="139"/>
                      <a:pt x="189" y="139"/>
                    </a:cubicBezTo>
                    <a:cubicBezTo>
                      <a:pt x="190" y="140"/>
                      <a:pt x="192" y="141"/>
                      <a:pt x="193" y="143"/>
                    </a:cubicBezTo>
                    <a:cubicBezTo>
                      <a:pt x="198" y="132"/>
                      <a:pt x="200" y="120"/>
                      <a:pt x="200" y="107"/>
                    </a:cubicBezTo>
                    <a:cubicBezTo>
                      <a:pt x="200" y="55"/>
                      <a:pt x="158" y="13"/>
                      <a:pt x="107" y="13"/>
                    </a:cubicBezTo>
                    <a:cubicBezTo>
                      <a:pt x="55" y="13"/>
                      <a:pt x="13" y="55"/>
                      <a:pt x="13" y="107"/>
                    </a:cubicBezTo>
                    <a:moveTo>
                      <a:pt x="133" y="148"/>
                    </a:moveTo>
                    <a:cubicBezTo>
                      <a:pt x="133" y="145"/>
                      <a:pt x="131" y="142"/>
                      <a:pt x="128" y="142"/>
                    </a:cubicBezTo>
                    <a:cubicBezTo>
                      <a:pt x="85" y="142"/>
                      <a:pt x="85" y="142"/>
                      <a:pt x="85" y="142"/>
                    </a:cubicBezTo>
                    <a:cubicBezTo>
                      <a:pt x="82" y="142"/>
                      <a:pt x="80" y="145"/>
                      <a:pt x="80" y="148"/>
                    </a:cubicBezTo>
                    <a:cubicBezTo>
                      <a:pt x="80" y="149"/>
                      <a:pt x="80" y="149"/>
                      <a:pt x="80" y="149"/>
                    </a:cubicBezTo>
                    <a:cubicBezTo>
                      <a:pt x="80" y="152"/>
                      <a:pt x="82" y="154"/>
                      <a:pt x="85" y="154"/>
                    </a:cubicBezTo>
                    <a:cubicBezTo>
                      <a:pt x="128" y="154"/>
                      <a:pt x="128" y="154"/>
                      <a:pt x="128" y="154"/>
                    </a:cubicBezTo>
                    <a:cubicBezTo>
                      <a:pt x="131" y="154"/>
                      <a:pt x="133" y="152"/>
                      <a:pt x="133" y="149"/>
                    </a:cubicBezTo>
                    <a:lnTo>
                      <a:pt x="133" y="148"/>
                    </a:lnTo>
                    <a:close/>
                    <a:moveTo>
                      <a:pt x="107" y="122"/>
                    </a:moveTo>
                    <a:cubicBezTo>
                      <a:pt x="112" y="122"/>
                      <a:pt x="117" y="119"/>
                      <a:pt x="119" y="115"/>
                    </a:cubicBezTo>
                    <a:cubicBezTo>
                      <a:pt x="132" y="112"/>
                      <a:pt x="150" y="109"/>
                      <a:pt x="150" y="109"/>
                    </a:cubicBezTo>
                    <a:cubicBezTo>
                      <a:pt x="156" y="108"/>
                      <a:pt x="156" y="106"/>
                      <a:pt x="150" y="105"/>
                    </a:cubicBezTo>
                    <a:cubicBezTo>
                      <a:pt x="150" y="105"/>
                      <a:pt x="132" y="101"/>
                      <a:pt x="119" y="99"/>
                    </a:cubicBezTo>
                    <a:cubicBezTo>
                      <a:pt x="117" y="95"/>
                      <a:pt x="112" y="92"/>
                      <a:pt x="107" y="92"/>
                    </a:cubicBezTo>
                    <a:cubicBezTo>
                      <a:pt x="98" y="92"/>
                      <a:pt x="92" y="98"/>
                      <a:pt x="92" y="107"/>
                    </a:cubicBezTo>
                    <a:cubicBezTo>
                      <a:pt x="92" y="115"/>
                      <a:pt x="98" y="122"/>
                      <a:pt x="107" y="122"/>
                    </a:cubicBezTo>
                    <a:moveTo>
                      <a:pt x="107" y="45"/>
                    </a:moveTo>
                    <a:cubicBezTo>
                      <a:pt x="109" y="45"/>
                      <a:pt x="111" y="43"/>
                      <a:pt x="111" y="41"/>
                    </a:cubicBezTo>
                    <a:cubicBezTo>
                      <a:pt x="111" y="34"/>
                      <a:pt x="111" y="34"/>
                      <a:pt x="111" y="34"/>
                    </a:cubicBezTo>
                    <a:cubicBezTo>
                      <a:pt x="111" y="32"/>
                      <a:pt x="109" y="30"/>
                      <a:pt x="107" y="30"/>
                    </a:cubicBezTo>
                    <a:cubicBezTo>
                      <a:pt x="105" y="30"/>
                      <a:pt x="103" y="32"/>
                      <a:pt x="103" y="34"/>
                    </a:cubicBezTo>
                    <a:cubicBezTo>
                      <a:pt x="103" y="41"/>
                      <a:pt x="103" y="41"/>
                      <a:pt x="103" y="41"/>
                    </a:cubicBezTo>
                    <a:cubicBezTo>
                      <a:pt x="103" y="43"/>
                      <a:pt x="105" y="45"/>
                      <a:pt x="107" y="45"/>
                    </a:cubicBezTo>
                    <a:moveTo>
                      <a:pt x="179" y="103"/>
                    </a:moveTo>
                    <a:cubicBezTo>
                      <a:pt x="172" y="103"/>
                      <a:pt x="172" y="103"/>
                      <a:pt x="172" y="103"/>
                    </a:cubicBezTo>
                    <a:cubicBezTo>
                      <a:pt x="170" y="103"/>
                      <a:pt x="168" y="105"/>
                      <a:pt x="168" y="107"/>
                    </a:cubicBezTo>
                    <a:cubicBezTo>
                      <a:pt x="168" y="109"/>
                      <a:pt x="170" y="111"/>
                      <a:pt x="172" y="111"/>
                    </a:cubicBezTo>
                    <a:cubicBezTo>
                      <a:pt x="179" y="111"/>
                      <a:pt x="179" y="111"/>
                      <a:pt x="179" y="111"/>
                    </a:cubicBezTo>
                    <a:cubicBezTo>
                      <a:pt x="181" y="111"/>
                      <a:pt x="183" y="109"/>
                      <a:pt x="183" y="107"/>
                    </a:cubicBezTo>
                    <a:cubicBezTo>
                      <a:pt x="183" y="105"/>
                      <a:pt x="181" y="103"/>
                      <a:pt x="179" y="103"/>
                    </a:cubicBezTo>
                    <a:moveTo>
                      <a:pt x="34" y="111"/>
                    </a:moveTo>
                    <a:cubicBezTo>
                      <a:pt x="41" y="111"/>
                      <a:pt x="41" y="111"/>
                      <a:pt x="41" y="111"/>
                    </a:cubicBezTo>
                    <a:cubicBezTo>
                      <a:pt x="43" y="111"/>
                      <a:pt x="45" y="109"/>
                      <a:pt x="45" y="107"/>
                    </a:cubicBezTo>
                    <a:cubicBezTo>
                      <a:pt x="45" y="105"/>
                      <a:pt x="43" y="103"/>
                      <a:pt x="41" y="103"/>
                    </a:cubicBezTo>
                    <a:cubicBezTo>
                      <a:pt x="34" y="103"/>
                      <a:pt x="34" y="103"/>
                      <a:pt x="34" y="103"/>
                    </a:cubicBezTo>
                    <a:cubicBezTo>
                      <a:pt x="32" y="103"/>
                      <a:pt x="30" y="105"/>
                      <a:pt x="30" y="107"/>
                    </a:cubicBezTo>
                    <a:cubicBezTo>
                      <a:pt x="30" y="109"/>
                      <a:pt x="32" y="111"/>
                      <a:pt x="34" y="111"/>
                    </a:cubicBezTo>
                    <a:moveTo>
                      <a:pt x="58" y="63"/>
                    </a:moveTo>
                    <a:cubicBezTo>
                      <a:pt x="58" y="64"/>
                      <a:pt x="59" y="64"/>
                      <a:pt x="60" y="64"/>
                    </a:cubicBezTo>
                    <a:cubicBezTo>
                      <a:pt x="61" y="64"/>
                      <a:pt x="62" y="64"/>
                      <a:pt x="63" y="63"/>
                    </a:cubicBezTo>
                    <a:cubicBezTo>
                      <a:pt x="65" y="62"/>
                      <a:pt x="65" y="59"/>
                      <a:pt x="63" y="58"/>
                    </a:cubicBezTo>
                    <a:cubicBezTo>
                      <a:pt x="58" y="53"/>
                      <a:pt x="58" y="53"/>
                      <a:pt x="58" y="53"/>
                    </a:cubicBezTo>
                    <a:cubicBezTo>
                      <a:pt x="57" y="51"/>
                      <a:pt x="54" y="51"/>
                      <a:pt x="53" y="53"/>
                    </a:cubicBezTo>
                    <a:cubicBezTo>
                      <a:pt x="51" y="54"/>
                      <a:pt x="51" y="57"/>
                      <a:pt x="53" y="58"/>
                    </a:cubicBezTo>
                    <a:lnTo>
                      <a:pt x="58" y="63"/>
                    </a:lnTo>
                    <a:close/>
                    <a:moveTo>
                      <a:pt x="153" y="64"/>
                    </a:moveTo>
                    <a:cubicBezTo>
                      <a:pt x="154" y="64"/>
                      <a:pt x="155" y="64"/>
                      <a:pt x="156" y="63"/>
                    </a:cubicBezTo>
                    <a:cubicBezTo>
                      <a:pt x="161" y="58"/>
                      <a:pt x="161" y="58"/>
                      <a:pt x="161" y="58"/>
                    </a:cubicBezTo>
                    <a:cubicBezTo>
                      <a:pt x="162" y="57"/>
                      <a:pt x="162" y="54"/>
                      <a:pt x="161" y="53"/>
                    </a:cubicBezTo>
                    <a:cubicBezTo>
                      <a:pt x="159" y="51"/>
                      <a:pt x="157" y="51"/>
                      <a:pt x="155" y="53"/>
                    </a:cubicBezTo>
                    <a:cubicBezTo>
                      <a:pt x="150" y="58"/>
                      <a:pt x="150" y="58"/>
                      <a:pt x="150" y="58"/>
                    </a:cubicBezTo>
                    <a:cubicBezTo>
                      <a:pt x="149" y="59"/>
                      <a:pt x="149" y="62"/>
                      <a:pt x="150" y="63"/>
                    </a:cubicBezTo>
                    <a:cubicBezTo>
                      <a:pt x="151" y="64"/>
                      <a:pt x="152" y="64"/>
                      <a:pt x="153" y="64"/>
                    </a:cubicBezTo>
                  </a:path>
                </a:pathLst>
              </a:custGeom>
              <a:solidFill>
                <a:srgbClr val="E7E6E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Text" lastClr="000000"/>
                  </a:solidFill>
                  <a:effectLst/>
                  <a:uLnTx/>
                  <a:uFillTx/>
                  <a:latin typeface="Microsoft YaHei" panose="020B0503020204020204" pitchFamily="34" charset="-122"/>
                  <a:ea typeface="Microsoft YaHei" panose="020B0503020204020204" pitchFamily="34" charset="-122"/>
                  <a:cs typeface="+mn-ea"/>
                  <a:sym typeface="思源黑体 CN Medium" panose="020B0600000000000000" pitchFamily="34" charset="-122"/>
                </a:endParaRPr>
              </a:p>
            </p:txBody>
          </p:sp>
        </p:grpSp>
        <p:sp>
          <p:nvSpPr>
            <p:cNvPr id="40" name="矩形 39"/>
            <p:cNvSpPr/>
            <p:nvPr/>
          </p:nvSpPr>
          <p:spPr>
            <a:xfrm>
              <a:off x="690526" y="3739949"/>
              <a:ext cx="3798087" cy="523220"/>
            </a:xfrm>
            <a:prstGeom prst="rect">
              <a:avLst/>
            </a:prstGeom>
          </p:spPr>
          <p:txBody>
            <a:bodyPr wrap="square">
              <a:spAutoFit/>
            </a:bodyPr>
            <a:lstStyle/>
            <a:p>
              <a:pPr algn="ctr"/>
              <a:r>
                <a:rPr lang="zh-CN" altLang="en-US" sz="2800" b="1" dirty="0">
                  <a:solidFill>
                    <a:schemeClr val="bg1"/>
                  </a:solidFill>
                  <a:latin typeface="Microsoft YaHei" panose="020B0503020204020204" pitchFamily="34" charset="-122"/>
                  <a:ea typeface="Microsoft YaHei" panose="020B0503020204020204" pitchFamily="34" charset="-122"/>
                </a:rPr>
                <a:t>医保目录动态调整机制</a:t>
              </a:r>
              <a:endParaRPr lang="en-US" altLang="zh-CN" sz="2400" b="1" dirty="0">
                <a:solidFill>
                  <a:schemeClr val="bg1"/>
                </a:solidFill>
                <a:latin typeface="Microsoft YaHei" panose="020B0503020204020204" pitchFamily="34" charset="-122"/>
                <a:ea typeface="Microsoft YaHei" panose="020B0503020204020204" pitchFamily="34" charset="-122"/>
              </a:endParaRPr>
            </a:p>
          </p:txBody>
        </p:sp>
      </p:grpSp>
      <p:sp>
        <p:nvSpPr>
          <p:cNvPr id="51" name="矩形 50">
            <a:extLst>
              <a:ext uri="{FF2B5EF4-FFF2-40B4-BE49-F238E27FC236}">
                <a16:creationId xmlns:a16="http://schemas.microsoft.com/office/drawing/2014/main" id="{075FB266-F253-414C-A228-21D319CBB9F3}"/>
              </a:ext>
            </a:extLst>
          </p:cNvPr>
          <p:cNvSpPr/>
          <p:nvPr/>
        </p:nvSpPr>
        <p:spPr>
          <a:xfrm>
            <a:off x="6617178" y="1988932"/>
            <a:ext cx="4856205" cy="72676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fontAlgn="base">
              <a:lnSpc>
                <a:spcPct val="150000"/>
              </a:lnSpc>
              <a:spcBef>
                <a:spcPct val="0"/>
              </a:spcBef>
              <a:spcAft>
                <a:spcPct val="0"/>
              </a:spcAft>
            </a:pPr>
            <a:r>
              <a:rPr lang="zh-CN" altLang="en-US" sz="2400" b="1" dirty="0">
                <a:solidFill>
                  <a:srgbClr val="000000"/>
                </a:solidFill>
                <a:latin typeface="Microsoft YaHei" panose="020B0503020204020204" pitchFamily="34" charset="-122"/>
                <a:ea typeface="Microsoft YaHei" panose="020B0503020204020204" pitchFamily="34" charset="-122"/>
              </a:rPr>
              <a:t>医保谈判体现“价值准入”趋势</a:t>
            </a:r>
            <a:endParaRPr lang="en-US" altLang="zh-CN" sz="2400" b="1" dirty="0">
              <a:solidFill>
                <a:srgbClr val="000000"/>
              </a:solidFill>
              <a:latin typeface="Microsoft YaHei" panose="020B0503020204020204" pitchFamily="34" charset="-122"/>
              <a:ea typeface="Microsoft YaHei" panose="020B0503020204020204" pitchFamily="34" charset="-122"/>
            </a:endParaRPr>
          </a:p>
        </p:txBody>
      </p:sp>
      <p:sp>
        <p:nvSpPr>
          <p:cNvPr id="20" name="文本框 7">
            <a:extLst>
              <a:ext uri="{FF2B5EF4-FFF2-40B4-BE49-F238E27FC236}">
                <a16:creationId xmlns:a16="http://schemas.microsoft.com/office/drawing/2014/main" id="{824ACF8F-B4F1-974A-88BB-078C077E3DF5}"/>
              </a:ext>
            </a:extLst>
          </p:cNvPr>
          <p:cNvSpPr txBox="1"/>
          <p:nvPr/>
        </p:nvSpPr>
        <p:spPr>
          <a:xfrm>
            <a:off x="522868" y="447823"/>
            <a:ext cx="9422490" cy="338554"/>
          </a:xfrm>
          <a:prstGeom prst="rect">
            <a:avLst/>
          </a:prstGeom>
          <a:noFill/>
        </p:spPr>
        <p:txBody>
          <a:bodyPr wrap="square" rtlCol="0">
            <a:spAutoFit/>
          </a:bodyPr>
          <a:lstStyle/>
          <a:p>
            <a:pPr>
              <a:defRPr/>
            </a:pPr>
            <a:r>
              <a:rPr lang="fr-FR" altLang="zh-CN" sz="1600" b="1" dirty="0" smtClean="0">
                <a:solidFill>
                  <a:schemeClr val="accent3"/>
                </a:solidFill>
                <a:latin typeface="微软雅黑" pitchFamily="34" charset="-122"/>
                <a:ea typeface="微软雅黑" pitchFamily="34" charset="-122"/>
              </a:rPr>
              <a:t>Gestion </a:t>
            </a:r>
            <a:r>
              <a:rPr lang="fr-FR" altLang="zh-CN" sz="1600" b="1" dirty="0">
                <a:solidFill>
                  <a:schemeClr val="accent3"/>
                </a:solidFill>
                <a:latin typeface="微软雅黑" pitchFamily="34" charset="-122"/>
                <a:ea typeface="微软雅黑" pitchFamily="34" charset="-122"/>
              </a:rPr>
              <a:t>innovante des paiements en technologie médicale</a:t>
            </a:r>
            <a:endParaRPr lang="zh-CN" altLang="en-US" sz="1600" b="1" dirty="0">
              <a:solidFill>
                <a:schemeClr val="accent3"/>
              </a:solidFill>
              <a:latin typeface="微软雅黑" pitchFamily="34" charset="-122"/>
              <a:ea typeface="微软雅黑" pitchFamily="34" charset="-122"/>
            </a:endParaRPr>
          </a:p>
        </p:txBody>
      </p:sp>
      <p:pic>
        <p:nvPicPr>
          <p:cNvPr id="21" name="Picture 6" descr="https://ss1.bdstatic.com/70cFvXSh_Q1YnxGkpoWK1HF6hhy/it/u=3835675012,2346285721&amp;fm=26&amp;gp=0.jpg">
            <a:extLst>
              <a:ext uri="{FF2B5EF4-FFF2-40B4-BE49-F238E27FC236}">
                <a16:creationId xmlns:a16="http://schemas.microsoft.com/office/drawing/2014/main" id="{8718EB53-868C-314A-932D-42880B0E6A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50" t="21795" r="57083" b="6879"/>
          <a:stretch/>
        </p:blipFill>
        <p:spPr bwMode="auto">
          <a:xfrm>
            <a:off x="8700865" y="2814247"/>
            <a:ext cx="688829" cy="10598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5">
            <a:extLst>
              <a:ext uri="{FF2B5EF4-FFF2-40B4-BE49-F238E27FC236}">
                <a16:creationId xmlns:a16="http://schemas.microsoft.com/office/drawing/2014/main" id="{9F7BF39D-04C8-044A-94DE-DC7C4984B050}"/>
              </a:ext>
            </a:extLst>
          </p:cNvPr>
          <p:cNvSpPr txBox="1"/>
          <p:nvPr/>
        </p:nvSpPr>
        <p:spPr>
          <a:xfrm>
            <a:off x="6503831" y="4025887"/>
            <a:ext cx="5138609" cy="1689052"/>
          </a:xfrm>
          <a:prstGeom prst="rect">
            <a:avLst/>
          </a:prstGeom>
          <a:noFill/>
          <a:ln w="25400">
            <a:solidFill>
              <a:srgbClr val="FF0000"/>
            </a:solidFill>
            <a:prstDash val="dash"/>
          </a:ln>
        </p:spPr>
        <p:txBody>
          <a:bodyPr wrap="square" rtlCol="0">
            <a:spAutoFit/>
          </a:bodyPr>
          <a:lstStyle/>
          <a:p>
            <a:pPr marL="342900" indent="-342900">
              <a:lnSpc>
                <a:spcPct val="150000"/>
              </a:lnSpc>
              <a:buClr>
                <a:srgbClr val="0163AE"/>
              </a:buClr>
              <a:buFont typeface="Wingdings" pitchFamily="2" charset="2"/>
              <a:buChar char="u"/>
            </a:pPr>
            <a:r>
              <a:rPr lang="zh-CN" altLang="zh-CN" sz="2400" b="1" dirty="0">
                <a:solidFill>
                  <a:schemeClr val="accent3"/>
                </a:solidFill>
                <a:latin typeface="微软雅黑" panose="020B0503020204020204" pitchFamily="34" charset="-122"/>
                <a:ea typeface="微软雅黑" panose="020B0503020204020204" pitchFamily="34" charset="-122"/>
              </a:rPr>
              <a:t>价格谈判</a:t>
            </a:r>
            <a:r>
              <a:rPr lang="zh-CN" altLang="zh-CN" sz="2400" b="1" dirty="0">
                <a:latin typeface="微软雅黑" pitchFamily="34" charset="-122"/>
                <a:ea typeface="微软雅黑" pitchFamily="34" charset="-122"/>
              </a:rPr>
              <a:t>已成为未来</a:t>
            </a:r>
            <a:r>
              <a:rPr lang="zh-CN" altLang="en-US" sz="2400" b="1" dirty="0">
                <a:latin typeface="微软雅黑" panose="020B0503020204020204" pitchFamily="34" charset="-122"/>
                <a:ea typeface="微软雅黑" panose="020B0503020204020204" pitchFamily="34" charset="-122"/>
              </a:rPr>
              <a:t>创新医疗技术</a:t>
            </a:r>
            <a:r>
              <a:rPr lang="zh-CN" altLang="zh-CN" sz="2400" b="1" dirty="0">
                <a:latin typeface="微软雅黑" pitchFamily="34" charset="-122"/>
                <a:ea typeface="微软雅黑" pitchFamily="34" charset="-122"/>
              </a:rPr>
              <a:t>进入医保目录的重要途径</a:t>
            </a:r>
            <a:endParaRPr lang="en-US" altLang="zh-CN" sz="2400" b="1" dirty="0">
              <a:latin typeface="微软雅黑" pitchFamily="34" charset="-122"/>
              <a:ea typeface="微软雅黑" pitchFamily="34" charset="-122"/>
            </a:endParaRPr>
          </a:p>
          <a:p>
            <a:pPr marL="342900" indent="-342900">
              <a:lnSpc>
                <a:spcPct val="150000"/>
              </a:lnSpc>
              <a:buClr>
                <a:srgbClr val="0163AE"/>
              </a:buClr>
              <a:buFont typeface="Wingdings" pitchFamily="2" charset="2"/>
              <a:buChar char="u"/>
            </a:pPr>
            <a:r>
              <a:rPr lang="zh-CN" altLang="en-US" sz="2400" b="1" dirty="0">
                <a:solidFill>
                  <a:schemeClr val="accent3"/>
                </a:solidFill>
                <a:latin typeface="微软雅黑" panose="020B0503020204020204" pitchFamily="34" charset="-122"/>
                <a:ea typeface="微软雅黑" panose="020B0503020204020204" pitchFamily="34" charset="-122"/>
              </a:rPr>
              <a:t>支付策略、标准</a:t>
            </a:r>
            <a:r>
              <a:rPr lang="zh-CN" altLang="en-US" sz="2400" b="1" dirty="0">
                <a:latin typeface="微软雅黑" pitchFamily="34" charset="-122"/>
                <a:ea typeface="微软雅黑" pitchFamily="34" charset="-122"/>
              </a:rPr>
              <a:t>仍需探索</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4394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7928" y="1679917"/>
            <a:ext cx="11097490" cy="2243050"/>
          </a:xfrm>
          <a:prstGeom prst="rect">
            <a:avLst/>
          </a:prstGeom>
        </p:spPr>
        <p:txBody>
          <a:bodyPr wrap="square">
            <a:spAutoFit/>
          </a:bodyPr>
          <a:lstStyle/>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en-US" altLang="zh-CN" sz="2400" b="1" dirty="0">
              <a:solidFill>
                <a:srgbClr val="000000"/>
              </a:solidFill>
              <a:latin typeface="Microsoft YaHei" panose="020B0503020204020204" pitchFamily="34" charset="-122"/>
              <a:ea typeface="Microsoft YaHei" panose="020B0503020204020204" pitchFamily="34" charset="-122"/>
            </a:endParaRPr>
          </a:p>
          <a:p>
            <a:pPr marL="285750" indent="-285750" fontAlgn="base">
              <a:lnSpc>
                <a:spcPct val="150000"/>
              </a:lnSpc>
              <a:spcBef>
                <a:spcPct val="0"/>
              </a:spcBef>
              <a:spcAft>
                <a:spcPct val="0"/>
              </a:spcAft>
              <a:buFont typeface="Wingdings" pitchFamily="2" charset="2"/>
              <a:buChar char="p"/>
            </a:pPr>
            <a:endParaRPr lang="zh-CN" altLang="zh-CN" sz="2400" dirty="0">
              <a:solidFill>
                <a:srgbClr val="000000"/>
              </a:solidFill>
              <a:latin typeface="Microsoft YaHei" panose="020B0503020204020204" pitchFamily="34" charset="-122"/>
              <a:ea typeface="Microsoft YaHei" panose="020B0503020204020204" pitchFamily="34" charset="-122"/>
            </a:endParaRPr>
          </a:p>
        </p:txBody>
      </p:sp>
      <p:sp>
        <p:nvSpPr>
          <p:cNvPr id="20" name="文本框 7">
            <a:extLst>
              <a:ext uri="{FF2B5EF4-FFF2-40B4-BE49-F238E27FC236}">
                <a16:creationId xmlns:a16="http://schemas.microsoft.com/office/drawing/2014/main" id="{824ACF8F-B4F1-974A-88BB-078C077E3DF5}"/>
              </a:ext>
            </a:extLst>
          </p:cNvPr>
          <p:cNvSpPr txBox="1"/>
          <p:nvPr/>
        </p:nvSpPr>
        <p:spPr>
          <a:xfrm>
            <a:off x="294268" y="167632"/>
            <a:ext cx="9422490" cy="338554"/>
          </a:xfrm>
          <a:prstGeom prst="rect">
            <a:avLst/>
          </a:prstGeom>
          <a:noFill/>
        </p:spPr>
        <p:txBody>
          <a:bodyPr wrap="square" rtlCol="0">
            <a:spAutoFit/>
          </a:bodyPr>
          <a:lstStyle/>
          <a:p>
            <a:pPr>
              <a:defRPr/>
            </a:pPr>
            <a:r>
              <a:rPr lang="fr-FR" altLang="zh-CN" sz="1600" b="1" dirty="0" smtClean="0">
                <a:solidFill>
                  <a:schemeClr val="accent3"/>
                </a:solidFill>
                <a:latin typeface="Microsoft YaHei" panose="020B0503020204020204" pitchFamily="34" charset="-122"/>
                <a:ea typeface="Microsoft YaHei" panose="020B0503020204020204" pitchFamily="34" charset="-122"/>
              </a:rPr>
              <a:t>Pensée </a:t>
            </a:r>
            <a:r>
              <a:rPr lang="fr-FR" altLang="zh-CN" sz="1600" b="1" dirty="0">
                <a:solidFill>
                  <a:schemeClr val="accent3"/>
                </a:solidFill>
                <a:latin typeface="Microsoft YaHei" panose="020B0503020204020204" pitchFamily="34" charset="-122"/>
                <a:ea typeface="Microsoft YaHei" panose="020B0503020204020204" pitchFamily="34" charset="-122"/>
              </a:rPr>
              <a:t>d'optimisation stratégique</a:t>
            </a:r>
            <a:endParaRPr lang="zh-CN" altLang="en-US" sz="1600" b="1" dirty="0">
              <a:solidFill>
                <a:schemeClr val="accent3"/>
              </a:solidFill>
              <a:latin typeface="Microsoft YaHei" panose="020B0503020204020204" pitchFamily="34" charset="-122"/>
              <a:ea typeface="Microsoft YaHei" panose="020B0503020204020204" pitchFamily="34" charset="-122"/>
            </a:endParaRPr>
          </a:p>
        </p:txBody>
      </p:sp>
      <p:graphicFrame>
        <p:nvGraphicFramePr>
          <p:cNvPr id="15" name="表格 14">
            <a:extLst>
              <a:ext uri="{FF2B5EF4-FFF2-40B4-BE49-F238E27FC236}">
                <a16:creationId xmlns:a16="http://schemas.microsoft.com/office/drawing/2014/main" id="{B6B98DC4-9DCE-8F47-81D1-399AA6E48332}"/>
              </a:ext>
            </a:extLst>
          </p:cNvPr>
          <p:cNvGraphicFramePr>
            <a:graphicFrameLocks noGrp="1"/>
          </p:cNvGraphicFramePr>
          <p:nvPr>
            <p:extLst>
              <p:ext uri="{D42A27DB-BD31-4B8C-83A1-F6EECF244321}">
                <p14:modId xmlns:p14="http://schemas.microsoft.com/office/powerpoint/2010/main" val="352633150"/>
              </p:ext>
            </p:extLst>
          </p:nvPr>
        </p:nvGraphicFramePr>
        <p:xfrm>
          <a:off x="6768345" y="1137114"/>
          <a:ext cx="5244910" cy="5543755"/>
        </p:xfrm>
        <a:graphic>
          <a:graphicData uri="http://schemas.openxmlformats.org/drawingml/2006/table">
            <a:tbl>
              <a:tblPr>
                <a:tableStyleId>{5C22544A-7EE6-4342-B048-85BDC9FD1C3A}</a:tableStyleId>
              </a:tblPr>
              <a:tblGrid>
                <a:gridCol w="1137217">
                  <a:extLst>
                    <a:ext uri="{9D8B030D-6E8A-4147-A177-3AD203B41FA5}">
                      <a16:colId xmlns:a16="http://schemas.microsoft.com/office/drawing/2014/main" val="1572319440"/>
                    </a:ext>
                  </a:extLst>
                </a:gridCol>
                <a:gridCol w="4107693">
                  <a:extLst>
                    <a:ext uri="{9D8B030D-6E8A-4147-A177-3AD203B41FA5}">
                      <a16:colId xmlns:a16="http://schemas.microsoft.com/office/drawing/2014/main" val="4049650812"/>
                    </a:ext>
                  </a:extLst>
                </a:gridCol>
              </a:tblGrid>
              <a:tr h="450835">
                <a:tc>
                  <a:txBody>
                    <a:bodyPr/>
                    <a:lstStyle/>
                    <a:p>
                      <a:pPr algn="ctr" fontAlgn="ctr"/>
                      <a:r>
                        <a:rPr lang="zh-CN" altLang="en-US" sz="1800" b="1" u="none" strike="noStrike" kern="1200" dirty="0">
                          <a:solidFill>
                            <a:schemeClr val="dk1"/>
                          </a:solidFill>
                          <a:effectLst/>
                          <a:latin typeface="Microsoft YaHei" panose="020B0503020204020204" pitchFamily="34" charset="-122"/>
                          <a:ea typeface="Microsoft YaHei" panose="020B0503020204020204" pitchFamily="34" charset="-122"/>
                          <a:cs typeface="+mn-cs"/>
                        </a:rPr>
                        <a:t>环节</a:t>
                      </a:r>
                    </a:p>
                  </a:txBody>
                  <a:tcPr marL="9525" marR="9525" marT="9525" marB="0" anchor="ctr"/>
                </a:tc>
                <a:tc>
                  <a:txBody>
                    <a:bodyPr/>
                    <a:lstStyle/>
                    <a:p>
                      <a:pPr algn="l" fontAlgn="ctr"/>
                      <a:r>
                        <a:rPr lang="zh-CN" altLang="en-US" sz="1800" b="1" u="none" strike="noStrike" dirty="0">
                          <a:effectLst/>
                          <a:latin typeface="Microsoft YaHei" panose="020B0503020204020204" pitchFamily="34" charset="-122"/>
                          <a:ea typeface="Microsoft YaHei" panose="020B0503020204020204" pitchFamily="34" charset="-122"/>
                        </a:rPr>
                        <a:t>可借鉴的做法</a:t>
                      </a:r>
                      <a:endParaRPr lang="zh-CN" altLang="en-US" sz="18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3062273495"/>
                  </a:ext>
                </a:extLst>
              </a:tr>
              <a:tr h="419166">
                <a:tc rowSpan="3">
                  <a:txBody>
                    <a:bodyPr/>
                    <a:lstStyle/>
                    <a:p>
                      <a:pPr algn="ctr" fontAlgn="ctr"/>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制度建设</a:t>
                      </a:r>
                    </a:p>
                  </a:txBody>
                  <a:tcPr marL="9525" marR="9525" marT="9525" marB="0" anchor="ct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1.</a:t>
                      </a:r>
                      <a:r>
                        <a:rPr lang="en-US" altLang="zh-CN" sz="1600" u="none" strike="noStrike" baseline="0" dirty="0">
                          <a:effectLst/>
                          <a:latin typeface="Microsoft YaHei" panose="020B0503020204020204" pitchFamily="34" charset="-122"/>
                          <a:ea typeface="Microsoft YaHei" panose="020B0503020204020204" pitchFamily="34" charset="-122"/>
                        </a:rPr>
                        <a:t> </a:t>
                      </a:r>
                      <a:r>
                        <a:rPr lang="zh-CN" altLang="en-US" sz="1600" u="none" strike="noStrike" dirty="0">
                          <a:effectLst/>
                          <a:latin typeface="Microsoft YaHei" panose="020B0503020204020204" pitchFamily="34" charset="-122"/>
                          <a:ea typeface="Microsoft YaHei" panose="020B0503020204020204" pitchFamily="34" charset="-122"/>
                        </a:rPr>
                        <a:t>主要分管领导参与</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1509214747"/>
                  </a:ext>
                </a:extLst>
              </a:tr>
              <a:tr h="419166">
                <a:tc vMerge="1">
                  <a:txBody>
                    <a:bodyPr/>
                    <a:lstStyle/>
                    <a:p>
                      <a:endParaRPr lang="en-US"/>
                    </a:p>
                  </a:txBody>
                  <a:tcP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2.</a:t>
                      </a:r>
                      <a:r>
                        <a:rPr lang="en-US" altLang="zh-CN" sz="1600" u="none" strike="noStrike" baseline="0" dirty="0">
                          <a:effectLst/>
                          <a:latin typeface="Microsoft YaHei" panose="020B0503020204020204" pitchFamily="34" charset="-122"/>
                          <a:ea typeface="Microsoft YaHei" panose="020B0503020204020204" pitchFamily="34" charset="-122"/>
                        </a:rPr>
                        <a:t> </a:t>
                      </a:r>
                      <a:r>
                        <a:rPr lang="zh-CN" altLang="en-US" sz="1600" u="none" strike="noStrike" baseline="0" dirty="0">
                          <a:effectLst/>
                          <a:latin typeface="Microsoft YaHei" panose="020B0503020204020204" pitchFamily="34" charset="-122"/>
                          <a:ea typeface="Microsoft YaHei" panose="020B0503020204020204" pitchFamily="34" charset="-122"/>
                        </a:rPr>
                        <a:t>医保、卫生等多部门、多学科</a:t>
                      </a:r>
                      <a:r>
                        <a:rPr lang="zh-CN" altLang="en-US" sz="1600" u="none" strike="noStrike" dirty="0">
                          <a:effectLst/>
                          <a:latin typeface="Microsoft YaHei" panose="020B0503020204020204" pitchFamily="34" charset="-122"/>
                          <a:ea typeface="Microsoft YaHei" panose="020B0503020204020204" pitchFamily="34" charset="-122"/>
                        </a:rPr>
                        <a:t>协商机制</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3544097661"/>
                  </a:ext>
                </a:extLst>
              </a:tr>
              <a:tr h="482094">
                <a:tc vMerge="1">
                  <a:txBody>
                    <a:bodyPr/>
                    <a:lstStyle/>
                    <a:p>
                      <a:endParaRPr lang="en-US"/>
                    </a:p>
                  </a:txBody>
                  <a:tcPr/>
                </a:tc>
                <a:tc>
                  <a:txBody>
                    <a:bodyPr/>
                    <a:lstStyle/>
                    <a:p>
                      <a:pPr algn="l" fontAlgn="ctr"/>
                      <a:r>
                        <a:rPr lang="en-US" altLang="zh-CN" sz="1600" u="none" strike="noStrike" kern="1200" baseline="0" dirty="0">
                          <a:solidFill>
                            <a:schemeClr val="dk1"/>
                          </a:solidFill>
                          <a:effectLst/>
                          <a:latin typeface="Microsoft YaHei" panose="020B0503020204020204" pitchFamily="34" charset="-122"/>
                          <a:ea typeface="Microsoft YaHei" panose="020B0503020204020204" pitchFamily="34" charset="-122"/>
                          <a:cs typeface="+mn-cs"/>
                        </a:rPr>
                        <a:t>3. </a:t>
                      </a:r>
                      <a:r>
                        <a:rPr lang="zh-CN" altLang="en-US" sz="1600" u="none" strike="noStrike" kern="1200" baseline="0" dirty="0">
                          <a:solidFill>
                            <a:schemeClr val="dk1"/>
                          </a:solidFill>
                          <a:effectLst/>
                          <a:latin typeface="Microsoft YaHei" panose="020B0503020204020204" pitchFamily="34" charset="-122"/>
                          <a:ea typeface="Microsoft YaHei" panose="020B0503020204020204" pitchFamily="34" charset="-122"/>
                          <a:cs typeface="+mn-cs"/>
                        </a:rPr>
                        <a:t>出台</a:t>
                      </a:r>
                      <a:r>
                        <a:rPr lang="en-US" altLang="zh-CN" sz="1600" u="none" strike="noStrike" kern="1200" baseline="0" dirty="0">
                          <a:solidFill>
                            <a:schemeClr val="dk1"/>
                          </a:solidFill>
                          <a:effectLst/>
                          <a:latin typeface="Microsoft YaHei" panose="020B0503020204020204" pitchFamily="34" charset="-122"/>
                          <a:ea typeface="Microsoft YaHei" panose="020B0503020204020204" pitchFamily="34" charset="-122"/>
                          <a:cs typeface="+mn-cs"/>
                        </a:rPr>
                        <a:t>VBP</a:t>
                      </a:r>
                      <a:r>
                        <a:rPr lang="zh-CN" altLang="en-US" sz="1600" u="none" strike="noStrike" kern="1200" baseline="0" dirty="0">
                          <a:solidFill>
                            <a:schemeClr val="dk1"/>
                          </a:solidFill>
                          <a:effectLst/>
                          <a:latin typeface="Microsoft YaHei" panose="020B0503020204020204" pitchFamily="34" charset="-122"/>
                          <a:ea typeface="Microsoft YaHei" panose="020B0503020204020204" pitchFamily="34" charset="-122"/>
                          <a:cs typeface="+mn-cs"/>
                        </a:rPr>
                        <a:t>模式研制相关指导意见</a:t>
                      </a:r>
                    </a:p>
                  </a:txBody>
                  <a:tcPr marL="9525" marR="9525" marT="9525" marB="0" anchor="ctr"/>
                </a:tc>
                <a:extLst>
                  <a:ext uri="{0D108BD9-81ED-4DB2-BD59-A6C34878D82A}">
                    <a16:rowId xmlns:a16="http://schemas.microsoft.com/office/drawing/2014/main" val="520376253"/>
                  </a:ext>
                </a:extLst>
              </a:tr>
              <a:tr h="419166">
                <a:tc rowSpan="3">
                  <a:txBody>
                    <a:bodyPr/>
                    <a:lstStyle/>
                    <a:p>
                      <a:pPr algn="ctr" fontAlgn="ctr"/>
                      <a:r>
                        <a:rPr lang="zh-CN" altLang="en-US" sz="1600" u="none" strike="noStrike" dirty="0">
                          <a:effectLst/>
                          <a:latin typeface="Microsoft YaHei" panose="020B0503020204020204" pitchFamily="34" charset="-122"/>
                          <a:ea typeface="Microsoft YaHei" panose="020B0503020204020204" pitchFamily="34" charset="-122"/>
                        </a:rPr>
                        <a:t>管理配置</a:t>
                      </a:r>
                      <a:endPar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1. VBP</a:t>
                      </a:r>
                      <a:r>
                        <a:rPr lang="zh-CN" altLang="en-US" sz="1600" u="none" strike="noStrike" dirty="0">
                          <a:effectLst/>
                          <a:latin typeface="Microsoft YaHei" panose="020B0503020204020204" pitchFamily="34" charset="-122"/>
                          <a:ea typeface="Microsoft YaHei" panose="020B0503020204020204" pitchFamily="34" charset="-122"/>
                        </a:rPr>
                        <a:t>管理部门设置</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74515506"/>
                  </a:ext>
                </a:extLst>
              </a:tr>
              <a:tr h="419166">
                <a:tc vMerge="1">
                  <a:txBody>
                    <a:bodyPr/>
                    <a:lstStyle/>
                    <a:p>
                      <a:endParaRPr lang="en-US"/>
                    </a:p>
                  </a:txBody>
                  <a:tcP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2. VBP</a:t>
                      </a:r>
                      <a:r>
                        <a:rPr lang="zh-CN" altLang="en-US" sz="1600" u="none" strike="noStrike" dirty="0">
                          <a:effectLst/>
                          <a:latin typeface="Microsoft YaHei" panose="020B0503020204020204" pitchFamily="34" charset="-122"/>
                          <a:ea typeface="Microsoft YaHei" panose="020B0503020204020204" pitchFamily="34" charset="-122"/>
                        </a:rPr>
                        <a:t>专职岗位设置</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3951227529"/>
                  </a:ext>
                </a:extLst>
              </a:tr>
              <a:tr h="419166">
                <a:tc vMerge="1">
                  <a:txBody>
                    <a:bodyPr/>
                    <a:lstStyle/>
                    <a:p>
                      <a:pPr algn="ctr" fontAlgn="ctr"/>
                      <a:endParaRPr lang="zh-CN" alt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76" rtl="0" eaLnBrk="1" fontAlgn="ctr" latinLnBrk="0" hangingPunct="1">
                        <a:lnSpc>
                          <a:spcPct val="100000"/>
                        </a:lnSpc>
                        <a:spcBef>
                          <a:spcPts val="0"/>
                        </a:spcBef>
                        <a:spcAft>
                          <a:spcPts val="0"/>
                        </a:spcAft>
                        <a:buClrTx/>
                        <a:buSzTx/>
                        <a:buFontTx/>
                        <a:buNone/>
                        <a:tabLst/>
                        <a:defRPr/>
                      </a:pPr>
                      <a:r>
                        <a:rPr lang="en-US" altLang="zh-CN" sz="1600" u="none" strike="noStrike" dirty="0">
                          <a:effectLst/>
                          <a:latin typeface="Microsoft YaHei" panose="020B0503020204020204" pitchFamily="34" charset="-122"/>
                          <a:ea typeface="Microsoft YaHei" panose="020B0503020204020204" pitchFamily="34" charset="-122"/>
                        </a:rPr>
                        <a:t>3. VBP</a:t>
                      </a:r>
                      <a:r>
                        <a:rPr lang="zh-CN" altLang="en-US" sz="1600" u="none" strike="noStrike" dirty="0">
                          <a:effectLst/>
                          <a:latin typeface="Microsoft YaHei" panose="020B0503020204020204" pitchFamily="34" charset="-122"/>
                          <a:ea typeface="Microsoft YaHei" panose="020B0503020204020204" pitchFamily="34" charset="-122"/>
                        </a:rPr>
                        <a:t>专业人员配置</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3984074776"/>
                  </a:ext>
                </a:extLst>
              </a:tr>
              <a:tr h="419166">
                <a:tc rowSpan="3">
                  <a:txBody>
                    <a:bodyPr/>
                    <a:lstStyle/>
                    <a:p>
                      <a:pPr algn="ctr" fontAlgn="ctr"/>
                      <a:r>
                        <a:rPr lang="zh-CN" altLang="en-US" sz="1600" u="none" strike="noStrike" dirty="0">
                          <a:effectLst/>
                          <a:latin typeface="Microsoft YaHei" panose="020B0503020204020204" pitchFamily="34" charset="-122"/>
                          <a:ea typeface="Microsoft YaHei" panose="020B0503020204020204" pitchFamily="34" charset="-122"/>
                        </a:rPr>
                        <a:t>技术支撑</a:t>
                      </a:r>
                      <a:endPar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1. </a:t>
                      </a:r>
                      <a:r>
                        <a:rPr lang="zh-CN" altLang="en-US" sz="1600" u="none" strike="noStrike" dirty="0">
                          <a:effectLst/>
                          <a:latin typeface="Microsoft YaHei" panose="020B0503020204020204" pitchFamily="34" charset="-122"/>
                          <a:ea typeface="Microsoft YaHei" panose="020B0503020204020204" pitchFamily="34" charset="-122"/>
                        </a:rPr>
                        <a:t>多学科、多部门 </a:t>
                      </a:r>
                      <a:r>
                        <a:rPr lang="en-US" altLang="zh-CN" sz="1600" u="none" strike="noStrike" dirty="0">
                          <a:effectLst/>
                          <a:latin typeface="Microsoft YaHei" panose="020B0503020204020204" pitchFamily="34" charset="-122"/>
                          <a:ea typeface="Microsoft YaHei" panose="020B0503020204020204" pitchFamily="34" charset="-122"/>
                        </a:rPr>
                        <a:t>VBP </a:t>
                      </a:r>
                      <a:r>
                        <a:rPr lang="zh-CN" altLang="en-US" sz="1600" u="none" strike="noStrike" dirty="0">
                          <a:effectLst/>
                          <a:latin typeface="Microsoft YaHei" panose="020B0503020204020204" pitchFamily="34" charset="-122"/>
                          <a:ea typeface="Microsoft YaHei" panose="020B0503020204020204" pitchFamily="34" charset="-122"/>
                        </a:rPr>
                        <a:t>工作小组或团队建设</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185241125"/>
                  </a:ext>
                </a:extLst>
              </a:tr>
              <a:tr h="419166">
                <a:tc vMerge="1">
                  <a:txBody>
                    <a:bodyPr/>
                    <a:lstStyle/>
                    <a:p>
                      <a:endParaRPr lang="en-US"/>
                    </a:p>
                  </a:txBody>
                  <a:tcPr/>
                </a:tc>
                <a:tc>
                  <a:txBody>
                    <a:bodyPr/>
                    <a:lstStyle/>
                    <a:p>
                      <a:pPr algn="l" fontAlgn="ctr"/>
                      <a:r>
                        <a:rPr lang="en-US" altLang="zh-CN" sz="1600" u="none" strike="noStrike" dirty="0">
                          <a:effectLst/>
                          <a:latin typeface="Microsoft YaHei" panose="020B0503020204020204" pitchFamily="34" charset="-122"/>
                          <a:ea typeface="Microsoft YaHei" panose="020B0503020204020204" pitchFamily="34" charset="-122"/>
                        </a:rPr>
                        <a:t>2. VBP</a:t>
                      </a:r>
                      <a:r>
                        <a:rPr lang="zh-CN" altLang="en-US" sz="1600" u="none" strike="noStrike" dirty="0">
                          <a:effectLst/>
                          <a:latin typeface="Microsoft YaHei" panose="020B0503020204020204" pitchFamily="34" charset="-122"/>
                          <a:ea typeface="Microsoft YaHei" panose="020B0503020204020204" pitchFamily="34" charset="-122"/>
                        </a:rPr>
                        <a:t>模式方法体系开发</a:t>
                      </a:r>
                    </a:p>
                  </a:txBody>
                  <a:tcPr marL="9525" marR="9525" marT="9525" marB="0" anchor="ctr"/>
                </a:tc>
                <a:extLst>
                  <a:ext uri="{0D108BD9-81ED-4DB2-BD59-A6C34878D82A}">
                    <a16:rowId xmlns:a16="http://schemas.microsoft.com/office/drawing/2014/main" val="1208147351"/>
                  </a:ext>
                </a:extLst>
              </a:tr>
              <a:tr h="419166">
                <a:tc vMerge="1">
                  <a:txBody>
                    <a:bodyPr/>
                    <a:lstStyle/>
                    <a:p>
                      <a:endParaRPr lang="en-US"/>
                    </a:p>
                  </a:txBody>
                  <a:tcPr/>
                </a:tc>
                <a:tc>
                  <a:txBody>
                    <a:bodyPr/>
                    <a:lstStyle/>
                    <a:p>
                      <a:pPr marL="0" marR="0" indent="0" algn="l" defTabSz="914476" rtl="0" eaLnBrk="1" fontAlgn="ctr" latinLnBrk="0" hangingPunct="1">
                        <a:lnSpc>
                          <a:spcPct val="100000"/>
                        </a:lnSpc>
                        <a:spcBef>
                          <a:spcPts val="0"/>
                        </a:spcBef>
                        <a:spcAft>
                          <a:spcPts val="0"/>
                        </a:spcAft>
                        <a:buClrTx/>
                        <a:buSzTx/>
                        <a:buFontTx/>
                        <a:buNone/>
                        <a:tabLst/>
                        <a:defRPr/>
                      </a:pPr>
                      <a:r>
                        <a:rPr lang="en-US" altLang="zh-CN" sz="1600" u="none" strike="noStrike" dirty="0">
                          <a:effectLst/>
                          <a:latin typeface="Microsoft YaHei" panose="020B0503020204020204" pitchFamily="34" charset="-122"/>
                          <a:ea typeface="Microsoft YaHei" panose="020B0503020204020204" pitchFamily="34" charset="-122"/>
                        </a:rPr>
                        <a:t>3. </a:t>
                      </a:r>
                      <a:r>
                        <a:rPr lang="zh-CN" altLang="en-US" sz="1600" u="none" strike="noStrike" dirty="0">
                          <a:effectLst/>
                          <a:latin typeface="Microsoft YaHei" panose="020B0503020204020204" pitchFamily="34" charset="-122"/>
                          <a:ea typeface="Microsoft YaHei" panose="020B0503020204020204" pitchFamily="34" charset="-122"/>
                        </a:rPr>
                        <a:t>医疗信息系统建设，发展电子档案</a:t>
                      </a:r>
                      <a:endParaRPr lang="zh-CN" altLang="en-US" sz="1600" b="1"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extLst>
                  <a:ext uri="{0D108BD9-81ED-4DB2-BD59-A6C34878D82A}">
                    <a16:rowId xmlns:a16="http://schemas.microsoft.com/office/drawing/2014/main" val="3172570666"/>
                  </a:ext>
                </a:extLst>
              </a:tr>
              <a:tr h="419166">
                <a:tc rowSpan="2">
                  <a:txBody>
                    <a:bodyPr/>
                    <a:lstStyle/>
                    <a:p>
                      <a:pPr algn="ctr" fontAlgn="ctr"/>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信息化建设</a:t>
                      </a:r>
                    </a:p>
                  </a:txBody>
                  <a:tcPr marL="9525" marR="9525" marT="9525" marB="0" anchor="ctr"/>
                </a:tc>
                <a:tc>
                  <a:txBody>
                    <a:bodyPr/>
                    <a:lstStyle/>
                    <a:p>
                      <a:pPr algn="l" fontAlgn="ctr"/>
                      <a:r>
                        <a:rPr lang="en-US" altLang="zh-CN"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1. VBP </a:t>
                      </a:r>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管理数据库建设</a:t>
                      </a:r>
                    </a:p>
                  </a:txBody>
                  <a:tcPr marL="9525" marR="9525" marT="9525" marB="0" anchor="ctr"/>
                </a:tc>
                <a:extLst>
                  <a:ext uri="{0D108BD9-81ED-4DB2-BD59-A6C34878D82A}">
                    <a16:rowId xmlns:a16="http://schemas.microsoft.com/office/drawing/2014/main" val="2627339126"/>
                  </a:ext>
                </a:extLst>
              </a:tr>
              <a:tr h="419166">
                <a:tc vMerge="1">
                  <a:txBody>
                    <a:bodyPr/>
                    <a:lstStyle/>
                    <a:p>
                      <a:endParaRPr lang="en-US"/>
                    </a:p>
                  </a:txBody>
                  <a:tcPr/>
                </a:tc>
                <a:tc>
                  <a:txBody>
                    <a:bodyPr/>
                    <a:lstStyle/>
                    <a:p>
                      <a:r>
                        <a:rPr lang="en-US" altLang="zh-CN"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2. VBP </a:t>
                      </a:r>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数据共享机制</a:t>
                      </a:r>
                      <a:endParaRPr 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endParaRPr>
                    </a:p>
                  </a:txBody>
                  <a:tcPr marL="9525" marR="9525" marT="9525" marB="0" anchor="ctr"/>
                </a:tc>
                <a:extLst>
                  <a:ext uri="{0D108BD9-81ED-4DB2-BD59-A6C34878D82A}">
                    <a16:rowId xmlns:a16="http://schemas.microsoft.com/office/drawing/2014/main" val="2446428685"/>
                  </a:ext>
                </a:extLst>
              </a:tr>
              <a:tr h="419166">
                <a:tc>
                  <a:txBody>
                    <a:bodyPr/>
                    <a:lstStyle/>
                    <a:p>
                      <a:pPr algn="ctr" fontAlgn="ctr"/>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其他</a:t>
                      </a:r>
                    </a:p>
                  </a:txBody>
                  <a:tcPr marL="9525" marR="9525" marT="9525" marB="0" anchor="ctr"/>
                </a:tc>
                <a:tc>
                  <a:txBody>
                    <a:bodyPr/>
                    <a:lstStyle/>
                    <a:p>
                      <a:r>
                        <a:rPr lang="zh-CN" alt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rPr>
                        <a:t>参与协议、合同</a:t>
                      </a:r>
                      <a:endParaRPr lang="en-US" sz="1600" u="none" strike="noStrike" kern="1200" dirty="0">
                        <a:solidFill>
                          <a:schemeClr val="dk1"/>
                        </a:solidFill>
                        <a:effectLst/>
                        <a:latin typeface="Microsoft YaHei" panose="020B0503020204020204" pitchFamily="34" charset="-122"/>
                        <a:ea typeface="Microsoft YaHei" panose="020B0503020204020204" pitchFamily="34" charset="-122"/>
                        <a:cs typeface="+mn-cs"/>
                      </a:endParaRPr>
                    </a:p>
                  </a:txBody>
                  <a:tcPr marL="9525" marR="9525" marT="9525" marB="0" anchor="ctr"/>
                </a:tc>
                <a:extLst>
                  <a:ext uri="{0D108BD9-81ED-4DB2-BD59-A6C34878D82A}">
                    <a16:rowId xmlns:a16="http://schemas.microsoft.com/office/drawing/2014/main" val="1475116418"/>
                  </a:ext>
                </a:extLst>
              </a:tr>
            </a:tbl>
          </a:graphicData>
        </a:graphic>
      </p:graphicFrame>
      <p:sp>
        <p:nvSpPr>
          <p:cNvPr id="16" name="Rectangle 46">
            <a:extLst>
              <a:ext uri="{FF2B5EF4-FFF2-40B4-BE49-F238E27FC236}">
                <a16:creationId xmlns:a16="http://schemas.microsoft.com/office/drawing/2014/main" id="{05A701FF-2224-D948-B4A8-BE5AB159150E}"/>
              </a:ext>
            </a:extLst>
          </p:cNvPr>
          <p:cNvSpPr>
            <a:spLocks noChangeArrowheads="1"/>
          </p:cNvSpPr>
          <p:nvPr/>
        </p:nvSpPr>
        <p:spPr bwMode="auto">
          <a:xfrm>
            <a:off x="178745" y="1137114"/>
            <a:ext cx="6466654" cy="3508531"/>
          </a:xfrm>
          <a:prstGeom prst="rect">
            <a:avLst/>
          </a:prstGeom>
          <a:solidFill>
            <a:srgbClr val="EEECE1"/>
          </a:solidFill>
          <a:ln w="9525">
            <a:solidFill>
              <a:srgbClr val="000000"/>
            </a:solidFill>
            <a:prstDash val="dash"/>
            <a:miter lim="800000"/>
            <a:headEnd/>
            <a:tailEnd/>
          </a:ln>
          <a:effectLst/>
        </p:spPr>
        <p:txBody>
          <a:bodyPr rot="0" vert="horz" wrap="square" lIns="0" tIns="45720" rIns="0" bIns="45720" anchor="ctr" anchorCtr="0" upright="1">
            <a:noAutofit/>
          </a:bodyPr>
          <a:lstStyle/>
          <a:p>
            <a:pPr marL="0" marR="0" lvl="0"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 何种</a:t>
            </a:r>
            <a:r>
              <a:rPr kumimoji="0" lang="en-US" altLang="zh-CN"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VBP</a:t>
            </a:r>
            <a:r>
              <a:rPr kumimoji="0" lang="zh-CN" altLang="en-US"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模式是最优选择？目前尚无统一结论。</a:t>
            </a:r>
            <a:endParaRPr kumimoji="0" lang="en-US" altLang="zh-CN"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0" marR="0" lvl="0"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 我们认为，评价支付模式是否以价值为导向，需要能够回答以 </a:t>
            </a:r>
            <a:endParaRPr kumimoji="0" lang="en-US" altLang="zh-CN"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0" marR="0" lvl="0" indent="0" defTabSz="914354" eaLnBrk="0" fontAlgn="auto" latinLnBrk="0" hangingPunct="0">
              <a:lnSpc>
                <a:spcPct val="150000"/>
              </a:lnSpc>
              <a:spcBef>
                <a:spcPts val="0"/>
              </a:spcBef>
              <a:spcAft>
                <a:spcPts val="0"/>
              </a:spcAft>
              <a:buClr>
                <a:srgbClr val="FF0000"/>
              </a:buClr>
              <a:buSzTx/>
              <a:buFontTx/>
              <a:buNone/>
              <a:tabLst/>
              <a:defRPr/>
            </a:pPr>
            <a:r>
              <a:rPr lang="zh-CN" altLang="en-US" kern="100" dirty="0">
                <a:solidFill>
                  <a:sysClr val="windowText" lastClr="000000"/>
                </a:solidFill>
                <a:latin typeface="Microsoft YaHei" panose="020B0503020204020204" pitchFamily="34" charset="-122"/>
                <a:ea typeface="Microsoft YaHei" panose="020B0503020204020204" pitchFamily="34" charset="-122"/>
                <a:cs typeface="+mj-cs"/>
              </a:rPr>
              <a:t> </a:t>
            </a:r>
            <a:r>
              <a:rPr kumimoji="0" lang="zh-CN" altLang="en-US"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下几个问题：</a:t>
            </a:r>
            <a:endParaRPr kumimoji="0" lang="en-US" altLang="zh-CN" b="0"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1</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）该模式是否促进提供者为患者提供适宜、优质的医疗服务？</a:t>
            </a:r>
            <a:endPar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2</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）支付率是否与提供优质医疗服务的成本相匹配？</a:t>
            </a:r>
            <a:endPar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3</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）提供者是否具有提供优质医疗服务的灵活性？</a:t>
            </a:r>
            <a:endPar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4</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）有更大需要的患者是否能得到更多的医疗服务</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5</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）患者和支付方是否能够确定他们将支付的总金额？</a:t>
            </a:r>
            <a:endPar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a:p>
            <a:pPr marL="457200" marR="0" lvl="1" indent="0" defTabSz="914354" eaLnBrk="0" fontAlgn="auto" latinLnBrk="0" hangingPunct="0">
              <a:lnSpc>
                <a:spcPct val="150000"/>
              </a:lnSpc>
              <a:spcBef>
                <a:spcPts val="0"/>
              </a:spcBef>
              <a:spcAft>
                <a:spcPts val="0"/>
              </a:spcAft>
              <a:buClr>
                <a:srgbClr val="FF0000"/>
              </a:buClr>
              <a:buSzTx/>
              <a:buFontTx/>
              <a:buNone/>
              <a:tabLst/>
              <a:defRPr/>
            </a:pP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a:t>
            </a:r>
            <a:r>
              <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6</a:t>
            </a:r>
            <a:r>
              <a:rPr kumimoji="0" lang="zh-CN" altLang="en-US"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rPr>
              <a:t>）提供者是否知道在服务交付之前他们将获得多少报酬？</a:t>
            </a:r>
            <a:endParaRPr kumimoji="0" lang="en-US" altLang="zh-CN" sz="1600" b="1" i="0" u="none" strike="noStrike" kern="100" cap="none" spc="0" normalizeH="0" baseline="0" noProof="0" dirty="0">
              <a:ln>
                <a:noFill/>
              </a:ln>
              <a:solidFill>
                <a:sysClr val="windowText" lastClr="000000"/>
              </a:solidFill>
              <a:effectLst/>
              <a:uLnTx/>
              <a:uFillTx/>
              <a:latin typeface="Microsoft YaHei" panose="020B0503020204020204" pitchFamily="34" charset="-122"/>
              <a:ea typeface="Microsoft YaHei" panose="020B0503020204020204" pitchFamily="34" charset="-122"/>
              <a:cs typeface="+mj-cs"/>
            </a:endParaRPr>
          </a:p>
        </p:txBody>
      </p:sp>
      <p:sp>
        <p:nvSpPr>
          <p:cNvPr id="17" name="矩形 16">
            <a:extLst>
              <a:ext uri="{FF2B5EF4-FFF2-40B4-BE49-F238E27FC236}">
                <a16:creationId xmlns:a16="http://schemas.microsoft.com/office/drawing/2014/main" id="{76CC9286-DFA9-EA46-B8F8-0D8751779037}"/>
              </a:ext>
            </a:extLst>
          </p:cNvPr>
          <p:cNvSpPr/>
          <p:nvPr/>
        </p:nvSpPr>
        <p:spPr>
          <a:xfrm>
            <a:off x="2631774" y="732097"/>
            <a:ext cx="800219" cy="461665"/>
          </a:xfrm>
          <a:prstGeom prst="rect">
            <a:avLst/>
          </a:prstGeom>
        </p:spPr>
        <p:txBody>
          <a:bodyPr wrap="none">
            <a:spAutoFit/>
          </a:bodyPr>
          <a:lstStyle/>
          <a:p>
            <a:r>
              <a:rPr lang="zh-CN" altLang="en-US" sz="2400" dirty="0">
                <a:latin typeface="Microsoft YaHei" panose="020B0503020204020204" pitchFamily="34" charset="-122"/>
                <a:ea typeface="Microsoft YaHei" panose="020B0503020204020204" pitchFamily="34" charset="-122"/>
              </a:rPr>
              <a:t>思考</a:t>
            </a:r>
            <a:endParaRPr lang="en-US" sz="2400" dirty="0">
              <a:latin typeface="Microsoft YaHei" panose="020B0503020204020204" pitchFamily="34" charset="-122"/>
              <a:ea typeface="Microsoft YaHei" panose="020B0503020204020204" pitchFamily="34" charset="-122"/>
            </a:endParaRPr>
          </a:p>
        </p:txBody>
      </p:sp>
      <p:sp>
        <p:nvSpPr>
          <p:cNvPr id="18" name="矩形 17">
            <a:extLst>
              <a:ext uri="{FF2B5EF4-FFF2-40B4-BE49-F238E27FC236}">
                <a16:creationId xmlns:a16="http://schemas.microsoft.com/office/drawing/2014/main" id="{357E5CB3-F14C-9F43-A727-6414A9201570}"/>
              </a:ext>
            </a:extLst>
          </p:cNvPr>
          <p:cNvSpPr/>
          <p:nvPr/>
        </p:nvSpPr>
        <p:spPr>
          <a:xfrm>
            <a:off x="9160116" y="732097"/>
            <a:ext cx="800219" cy="461665"/>
          </a:xfrm>
          <a:prstGeom prst="rect">
            <a:avLst/>
          </a:prstGeom>
        </p:spPr>
        <p:txBody>
          <a:bodyPr wrap="none">
            <a:spAutoFit/>
          </a:bodyPr>
          <a:lstStyle/>
          <a:p>
            <a:r>
              <a:rPr lang="zh-CN" altLang="en-US" sz="2400" dirty="0">
                <a:latin typeface="Microsoft YaHei" panose="020B0503020204020204" pitchFamily="34" charset="-122"/>
                <a:ea typeface="Microsoft YaHei" panose="020B0503020204020204" pitchFamily="34" charset="-122"/>
              </a:rPr>
              <a:t>启示</a:t>
            </a:r>
          </a:p>
        </p:txBody>
      </p:sp>
      <p:grpSp>
        <p:nvGrpSpPr>
          <p:cNvPr id="19" name="组合 18">
            <a:extLst>
              <a:ext uri="{FF2B5EF4-FFF2-40B4-BE49-F238E27FC236}">
                <a16:creationId xmlns:a16="http://schemas.microsoft.com/office/drawing/2014/main" id="{748353C3-9397-744D-9B60-468DB3059616}"/>
              </a:ext>
            </a:extLst>
          </p:cNvPr>
          <p:cNvGrpSpPr/>
          <p:nvPr/>
        </p:nvGrpSpPr>
        <p:grpSpPr>
          <a:xfrm>
            <a:off x="387928" y="4663524"/>
            <a:ext cx="6488079" cy="2093128"/>
            <a:chOff x="-405047" y="-227456"/>
            <a:chExt cx="6186052" cy="2688255"/>
          </a:xfrm>
        </p:grpSpPr>
        <p:sp>
          <p:nvSpPr>
            <p:cNvPr id="23" name="文本框 27">
              <a:extLst>
                <a:ext uri="{FF2B5EF4-FFF2-40B4-BE49-F238E27FC236}">
                  <a16:creationId xmlns:a16="http://schemas.microsoft.com/office/drawing/2014/main" id="{5E89BFFE-1418-654A-B1F4-A38ADAADBFF5}"/>
                </a:ext>
              </a:extLst>
            </p:cNvPr>
            <p:cNvSpPr txBox="1"/>
            <p:nvPr/>
          </p:nvSpPr>
          <p:spPr>
            <a:xfrm>
              <a:off x="1778000" y="1553555"/>
              <a:ext cx="1462167" cy="353838"/>
            </a:xfrm>
            <a:prstGeom prst="rect">
              <a:avLst/>
            </a:prstGeom>
            <a:noFill/>
          </p:spPr>
          <p:txBody>
            <a:bodyPr wrap="square" rtlCol="0">
              <a:noAutofit/>
            </a:bodyPr>
            <a:lstStyle/>
            <a:p>
              <a:pPr>
                <a:spcAft>
                  <a:spcPts val="0"/>
                </a:spcAft>
              </a:pPr>
              <a:r>
                <a:rPr lang="zh-CN" sz="1600"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风险分担</a:t>
              </a:r>
              <a:endParaRPr lang="en-US" sz="1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grpSp>
          <p:nvGrpSpPr>
            <p:cNvPr id="24" name="组合 23">
              <a:extLst>
                <a:ext uri="{FF2B5EF4-FFF2-40B4-BE49-F238E27FC236}">
                  <a16:creationId xmlns:a16="http://schemas.microsoft.com/office/drawing/2014/main" id="{2702D818-E77E-144E-BB5E-3696E2835DC8}"/>
                </a:ext>
              </a:extLst>
            </p:cNvPr>
            <p:cNvGrpSpPr/>
            <p:nvPr/>
          </p:nvGrpSpPr>
          <p:grpSpPr>
            <a:xfrm>
              <a:off x="-405047" y="-227456"/>
              <a:ext cx="6186052" cy="2688255"/>
              <a:chOff x="-405047" y="-227456"/>
              <a:chExt cx="6186052" cy="2688255"/>
            </a:xfrm>
          </p:grpSpPr>
          <p:sp>
            <p:nvSpPr>
              <p:cNvPr id="25" name="文本框 29">
                <a:extLst>
                  <a:ext uri="{FF2B5EF4-FFF2-40B4-BE49-F238E27FC236}">
                    <a16:creationId xmlns:a16="http://schemas.microsoft.com/office/drawing/2014/main" id="{16BF60AC-B5F4-BC4B-9C6C-10E605E48F1C}"/>
                  </a:ext>
                </a:extLst>
              </p:cNvPr>
              <p:cNvSpPr txBox="1"/>
              <p:nvPr/>
            </p:nvSpPr>
            <p:spPr>
              <a:xfrm>
                <a:off x="-405047" y="150206"/>
                <a:ext cx="1313459" cy="313251"/>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按项目支付</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grpSp>
            <p:nvGrpSpPr>
              <p:cNvPr id="27" name="组合 26">
                <a:extLst>
                  <a:ext uri="{FF2B5EF4-FFF2-40B4-BE49-F238E27FC236}">
                    <a16:creationId xmlns:a16="http://schemas.microsoft.com/office/drawing/2014/main" id="{335AD21C-6BFC-FC4B-B1DF-37F43971D067}"/>
                  </a:ext>
                </a:extLst>
              </p:cNvPr>
              <p:cNvGrpSpPr/>
              <p:nvPr/>
            </p:nvGrpSpPr>
            <p:grpSpPr>
              <a:xfrm>
                <a:off x="-276209" y="-227456"/>
                <a:ext cx="6057214" cy="2688255"/>
                <a:chOff x="-415909" y="-227456"/>
                <a:chExt cx="6057214" cy="2688255"/>
              </a:xfrm>
            </p:grpSpPr>
            <p:grpSp>
              <p:nvGrpSpPr>
                <p:cNvPr id="28" name="组合 27">
                  <a:extLst>
                    <a:ext uri="{FF2B5EF4-FFF2-40B4-BE49-F238E27FC236}">
                      <a16:creationId xmlns:a16="http://schemas.microsoft.com/office/drawing/2014/main" id="{AFA39486-6EDF-FB4D-A777-389CF392F7B3}"/>
                    </a:ext>
                  </a:extLst>
                </p:cNvPr>
                <p:cNvGrpSpPr/>
                <p:nvPr/>
              </p:nvGrpSpPr>
              <p:grpSpPr>
                <a:xfrm>
                  <a:off x="-415909" y="-227456"/>
                  <a:ext cx="6057214" cy="2688255"/>
                  <a:chOff x="472036" y="-378293"/>
                  <a:chExt cx="7943223" cy="4470956"/>
                </a:xfrm>
              </p:grpSpPr>
              <p:sp>
                <p:nvSpPr>
                  <p:cNvPr id="33" name="文本框 9">
                    <a:extLst>
                      <a:ext uri="{FF2B5EF4-FFF2-40B4-BE49-F238E27FC236}">
                        <a16:creationId xmlns:a16="http://schemas.microsoft.com/office/drawing/2014/main" id="{67C4192C-3540-0146-80F9-6CB216EA5F04}"/>
                      </a:ext>
                    </a:extLst>
                  </p:cNvPr>
                  <p:cNvSpPr txBox="1"/>
                  <p:nvPr/>
                </p:nvSpPr>
                <p:spPr>
                  <a:xfrm>
                    <a:off x="2386216" y="-378293"/>
                    <a:ext cx="2270204" cy="502034"/>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过度医疗风险</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37" name="文本框 10">
                    <a:extLst>
                      <a:ext uri="{FF2B5EF4-FFF2-40B4-BE49-F238E27FC236}">
                        <a16:creationId xmlns:a16="http://schemas.microsoft.com/office/drawing/2014/main" id="{21AB6A7C-C0F8-8542-9A5E-E0B51E152DCD}"/>
                      </a:ext>
                    </a:extLst>
                  </p:cNvPr>
                  <p:cNvSpPr txBox="1"/>
                  <p:nvPr/>
                </p:nvSpPr>
                <p:spPr>
                  <a:xfrm>
                    <a:off x="5492408" y="1707487"/>
                    <a:ext cx="2922851" cy="1219420"/>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费用控制，疗效提升</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a:p>
                    <a:pPr>
                      <a:spcAft>
                        <a:spcPts val="0"/>
                      </a:spcAft>
                    </a:pPr>
                    <a:r>
                      <a:rPr lang="en-US" sz="1600" dirty="0">
                        <a:effectLst/>
                        <a:latin typeface="Microsoft YaHei" panose="020B0503020204020204" pitchFamily="34" charset="-122"/>
                        <a:ea typeface="Microsoft YaHei" panose="020B0503020204020204" pitchFamily="34" charset="-122"/>
                        <a:cs typeface="宋体" panose="02010600030101010101" pitchFamily="2" charset="-122"/>
                      </a:rPr>
                      <a:t> </a:t>
                    </a:r>
                  </a:p>
                </p:txBody>
              </p:sp>
              <p:cxnSp>
                <p:nvCxnSpPr>
                  <p:cNvPr id="38" name="直接箭头连接符 27">
                    <a:extLst>
                      <a:ext uri="{FF2B5EF4-FFF2-40B4-BE49-F238E27FC236}">
                        <a16:creationId xmlns:a16="http://schemas.microsoft.com/office/drawing/2014/main" id="{258057C6-1282-2743-93C8-DACB7FB348C0}"/>
                      </a:ext>
                    </a:extLst>
                  </p:cNvPr>
                  <p:cNvCxnSpPr>
                    <a:cxnSpLocks/>
                    <a:stCxn id="41" idx="1"/>
                  </p:cNvCxnSpPr>
                  <p:nvPr/>
                </p:nvCxnSpPr>
                <p:spPr>
                  <a:xfrm>
                    <a:off x="2767408" y="409628"/>
                    <a:ext cx="0" cy="320066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9" name="直接箭头连接符 28">
                    <a:extLst>
                      <a:ext uri="{FF2B5EF4-FFF2-40B4-BE49-F238E27FC236}">
                        <a16:creationId xmlns:a16="http://schemas.microsoft.com/office/drawing/2014/main" id="{8631668D-AB1E-BC46-898B-3975353D10FF}"/>
                      </a:ext>
                    </a:extLst>
                  </p:cNvPr>
                  <p:cNvCxnSpPr>
                    <a:cxnSpLocks/>
                  </p:cNvCxnSpPr>
                  <p:nvPr/>
                </p:nvCxnSpPr>
                <p:spPr>
                  <a:xfrm flipH="1" flipV="1">
                    <a:off x="1022972" y="1947398"/>
                    <a:ext cx="1744435" cy="2307"/>
                  </a:xfrm>
                  <a:prstGeom prst="straightConnector1">
                    <a:avLst/>
                  </a:prstGeom>
                  <a:ln>
                    <a:solidFill>
                      <a:srgbClr val="FF0000"/>
                    </a:solidFill>
                    <a:headEnd type="none"/>
                    <a:tailEnd type="triangle"/>
                  </a:ln>
                </p:spPr>
                <p:style>
                  <a:lnRef idx="3">
                    <a:schemeClr val="dk1"/>
                  </a:lnRef>
                  <a:fillRef idx="0">
                    <a:schemeClr val="dk1"/>
                  </a:fillRef>
                  <a:effectRef idx="2">
                    <a:schemeClr val="dk1"/>
                  </a:effectRef>
                  <a:fontRef idx="minor">
                    <a:schemeClr val="tx1"/>
                  </a:fontRef>
                </p:style>
              </p:cxnSp>
              <p:sp>
                <p:nvSpPr>
                  <p:cNvPr id="41" name="文本框 21">
                    <a:extLst>
                      <a:ext uri="{FF2B5EF4-FFF2-40B4-BE49-F238E27FC236}">
                        <a16:creationId xmlns:a16="http://schemas.microsoft.com/office/drawing/2014/main" id="{0E5555D6-9B93-EA43-98A6-C3EA0CEB8BF2}"/>
                      </a:ext>
                    </a:extLst>
                  </p:cNvPr>
                  <p:cNvSpPr txBox="1"/>
                  <p:nvPr/>
                </p:nvSpPr>
                <p:spPr>
                  <a:xfrm>
                    <a:off x="2767408" y="165787"/>
                    <a:ext cx="738503" cy="487680"/>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高</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3" name="文本框 22">
                    <a:extLst>
                      <a:ext uri="{FF2B5EF4-FFF2-40B4-BE49-F238E27FC236}">
                        <a16:creationId xmlns:a16="http://schemas.microsoft.com/office/drawing/2014/main" id="{9111DF86-5254-0C49-BD9B-D95852B6A9B2}"/>
                      </a:ext>
                    </a:extLst>
                  </p:cNvPr>
                  <p:cNvSpPr txBox="1"/>
                  <p:nvPr/>
                </p:nvSpPr>
                <p:spPr>
                  <a:xfrm>
                    <a:off x="2703567" y="3604985"/>
                    <a:ext cx="738504" cy="487678"/>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高</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4" name="文本框 23">
                    <a:extLst>
                      <a:ext uri="{FF2B5EF4-FFF2-40B4-BE49-F238E27FC236}">
                        <a16:creationId xmlns:a16="http://schemas.microsoft.com/office/drawing/2014/main" id="{5BED11A2-A8D3-304A-B56F-8AA64C1AA649}"/>
                      </a:ext>
                    </a:extLst>
                  </p:cNvPr>
                  <p:cNvSpPr txBox="1"/>
                  <p:nvPr/>
                </p:nvSpPr>
                <p:spPr>
                  <a:xfrm>
                    <a:off x="472037" y="3471580"/>
                    <a:ext cx="2310362" cy="588483"/>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医疗不足风险</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5" name="文本框 24">
                    <a:extLst>
                      <a:ext uri="{FF2B5EF4-FFF2-40B4-BE49-F238E27FC236}">
                        <a16:creationId xmlns:a16="http://schemas.microsoft.com/office/drawing/2014/main" id="{98DD63C8-D7D6-B749-B09E-09FB7625B014}"/>
                      </a:ext>
                    </a:extLst>
                  </p:cNvPr>
                  <p:cNvSpPr txBox="1"/>
                  <p:nvPr/>
                </p:nvSpPr>
                <p:spPr>
                  <a:xfrm>
                    <a:off x="472036" y="1414374"/>
                    <a:ext cx="738503" cy="487678"/>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低</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6" name="文本框 25">
                    <a:extLst>
                      <a:ext uri="{FF2B5EF4-FFF2-40B4-BE49-F238E27FC236}">
                        <a16:creationId xmlns:a16="http://schemas.microsoft.com/office/drawing/2014/main" id="{5FDA8C15-12A4-0B42-99E9-A8B80B6E206F}"/>
                      </a:ext>
                    </a:extLst>
                  </p:cNvPr>
                  <p:cNvSpPr txBox="1"/>
                  <p:nvPr/>
                </p:nvSpPr>
                <p:spPr>
                  <a:xfrm>
                    <a:off x="5142054" y="1471724"/>
                    <a:ext cx="738504" cy="487678"/>
                  </a:xfrm>
                  <a:prstGeom prst="rect">
                    <a:avLst/>
                  </a:prstGeom>
                  <a:noFill/>
                </p:spPr>
                <p:txBody>
                  <a:bodyPr wrap="square" rtlCol="0">
                    <a:noAutofit/>
                  </a:bodyPr>
                  <a:lstStyle/>
                  <a:p>
                    <a:pPr>
                      <a:spcAft>
                        <a:spcPts val="0"/>
                      </a:spcAft>
                    </a:pPr>
                    <a:r>
                      <a:rPr lang="zh-CN" sz="1600" b="1"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高</a:t>
                    </a:r>
                    <a:endParaRPr lang="en-US" sz="1600" b="1"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7" name="文本框 27">
                    <a:extLst>
                      <a:ext uri="{FF2B5EF4-FFF2-40B4-BE49-F238E27FC236}">
                        <a16:creationId xmlns:a16="http://schemas.microsoft.com/office/drawing/2014/main" id="{3D2C2590-1530-B845-8080-91F4E2B722DE}"/>
                      </a:ext>
                    </a:extLst>
                  </p:cNvPr>
                  <p:cNvSpPr txBox="1"/>
                  <p:nvPr/>
                </p:nvSpPr>
                <p:spPr>
                  <a:xfrm>
                    <a:off x="2703567" y="2057445"/>
                    <a:ext cx="1917433" cy="588483"/>
                  </a:xfrm>
                  <a:prstGeom prst="rect">
                    <a:avLst/>
                  </a:prstGeom>
                  <a:noFill/>
                </p:spPr>
                <p:txBody>
                  <a:bodyPr wrap="square" rtlCol="0">
                    <a:noAutofit/>
                  </a:bodyPr>
                  <a:lstStyle/>
                  <a:p>
                    <a:pPr>
                      <a:spcAft>
                        <a:spcPts val="0"/>
                      </a:spcAft>
                    </a:pPr>
                    <a:r>
                      <a:rPr lang="zh-CN" sz="1600"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共享结余</a:t>
                    </a:r>
                    <a:endParaRPr lang="en-US" sz="1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8" name="文本框 28">
                    <a:extLst>
                      <a:ext uri="{FF2B5EF4-FFF2-40B4-BE49-F238E27FC236}">
                        <a16:creationId xmlns:a16="http://schemas.microsoft.com/office/drawing/2014/main" id="{A1C82BA4-DB18-F946-9D6F-2CA8E7DB7B9A}"/>
                      </a:ext>
                    </a:extLst>
                  </p:cNvPr>
                  <p:cNvSpPr txBox="1"/>
                  <p:nvPr/>
                </p:nvSpPr>
                <p:spPr>
                  <a:xfrm>
                    <a:off x="3013243" y="637353"/>
                    <a:ext cx="2831352" cy="474147"/>
                  </a:xfrm>
                  <a:prstGeom prst="rect">
                    <a:avLst/>
                  </a:prstGeom>
                  <a:noFill/>
                </p:spPr>
                <p:txBody>
                  <a:bodyPr wrap="square" rtlCol="0">
                    <a:noAutofit/>
                  </a:bodyPr>
                  <a:lstStyle/>
                  <a:p>
                    <a:pPr>
                      <a:spcAft>
                        <a:spcPts val="0"/>
                      </a:spcAft>
                    </a:pPr>
                    <a:r>
                      <a:rPr lang="zh-CN" sz="1600"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按绩效支付</a:t>
                    </a:r>
                    <a:endParaRPr lang="en-US" sz="1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9" name="文本框 29">
                    <a:extLst>
                      <a:ext uri="{FF2B5EF4-FFF2-40B4-BE49-F238E27FC236}">
                        <a16:creationId xmlns:a16="http://schemas.microsoft.com/office/drawing/2014/main" id="{300C7380-1C21-9C4A-8943-7261A5CD18FD}"/>
                      </a:ext>
                    </a:extLst>
                  </p:cNvPr>
                  <p:cNvSpPr txBox="1"/>
                  <p:nvPr/>
                </p:nvSpPr>
                <p:spPr>
                  <a:xfrm>
                    <a:off x="4037571" y="1119576"/>
                    <a:ext cx="1917433" cy="587911"/>
                  </a:xfrm>
                  <a:prstGeom prst="rect">
                    <a:avLst/>
                  </a:prstGeom>
                  <a:noFill/>
                </p:spPr>
                <p:txBody>
                  <a:bodyPr wrap="square" rtlCol="0">
                    <a:noAutofit/>
                  </a:bodyPr>
                  <a:lstStyle/>
                  <a:p>
                    <a:pPr>
                      <a:spcAft>
                        <a:spcPts val="0"/>
                      </a:spcAft>
                    </a:pPr>
                    <a:r>
                      <a:rPr lang="zh-CN" sz="1600"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捆绑支付</a:t>
                    </a:r>
                    <a:endParaRPr lang="en-US" sz="1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grpSp>
            <p:sp>
              <p:nvSpPr>
                <p:cNvPr id="30" name="文本框 27">
                  <a:extLst>
                    <a:ext uri="{FF2B5EF4-FFF2-40B4-BE49-F238E27FC236}">
                      <a16:creationId xmlns:a16="http://schemas.microsoft.com/office/drawing/2014/main" id="{B2F966F4-A753-DE4E-9648-FF048E9256D1}"/>
                    </a:ext>
                  </a:extLst>
                </p:cNvPr>
                <p:cNvSpPr txBox="1"/>
                <p:nvPr/>
              </p:nvSpPr>
              <p:spPr>
                <a:xfrm>
                  <a:off x="1866900" y="1871057"/>
                  <a:ext cx="1461585" cy="353667"/>
                </a:xfrm>
                <a:prstGeom prst="rect">
                  <a:avLst/>
                </a:prstGeom>
                <a:noFill/>
              </p:spPr>
              <p:txBody>
                <a:bodyPr wrap="square" rtlCol="0">
                  <a:noAutofit/>
                </a:bodyPr>
                <a:lstStyle/>
                <a:p>
                  <a:pPr>
                    <a:spcAft>
                      <a:spcPts val="0"/>
                    </a:spcAft>
                  </a:pPr>
                  <a:r>
                    <a:rPr lang="zh-CN" sz="1600" kern="12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按人头支付</a:t>
                  </a:r>
                  <a:endParaRPr lang="en-US" sz="1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grpSp>
        </p:grpSp>
      </p:grpSp>
      <p:cxnSp>
        <p:nvCxnSpPr>
          <p:cNvPr id="50" name="直接箭头连接符 28">
            <a:extLst>
              <a:ext uri="{FF2B5EF4-FFF2-40B4-BE49-F238E27FC236}">
                <a16:creationId xmlns:a16="http://schemas.microsoft.com/office/drawing/2014/main" id="{9D20DB11-63E3-F245-BF5D-ACA0054DCE2B}"/>
              </a:ext>
            </a:extLst>
          </p:cNvPr>
          <p:cNvCxnSpPr>
            <a:cxnSpLocks/>
          </p:cNvCxnSpPr>
          <p:nvPr/>
        </p:nvCxnSpPr>
        <p:spPr>
          <a:xfrm flipH="1" flipV="1">
            <a:off x="2348751" y="5757109"/>
            <a:ext cx="1929711" cy="3254"/>
          </a:xfrm>
          <a:prstGeom prst="straightConnector1">
            <a:avLst/>
          </a:prstGeom>
          <a:ln>
            <a:solidFill>
              <a:srgbClr val="00B050"/>
            </a:solidFill>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276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861FCEB-3B6E-4DD7-96A7-2083F790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3" y="548564"/>
            <a:ext cx="11555275" cy="5773859"/>
          </a:xfrm>
          <a:prstGeom prst="rect">
            <a:avLst/>
          </a:prstGeom>
        </p:spPr>
      </p:pic>
      <p:sp>
        <p:nvSpPr>
          <p:cNvPr id="13" name="文本框 12">
            <a:extLst>
              <a:ext uri="{FF2B5EF4-FFF2-40B4-BE49-F238E27FC236}">
                <a16:creationId xmlns:a16="http://schemas.microsoft.com/office/drawing/2014/main" id="{1CFC238B-031D-43EC-8487-50479751ABDE}"/>
              </a:ext>
            </a:extLst>
          </p:cNvPr>
          <p:cNvSpPr txBox="1"/>
          <p:nvPr/>
        </p:nvSpPr>
        <p:spPr>
          <a:xfrm>
            <a:off x="4417621" y="1772771"/>
            <a:ext cx="3213035" cy="523220"/>
          </a:xfrm>
          <a:prstGeom prst="rect">
            <a:avLst/>
          </a:prstGeom>
          <a:noFill/>
        </p:spPr>
        <p:txBody>
          <a:bodyPr wrap="square" rtlCol="0">
            <a:spAutoFit/>
          </a:bodyPr>
          <a:lstStyle/>
          <a:p>
            <a:pPr algn="ctr"/>
            <a:r>
              <a:rPr lang="fr-FR" altLang="zh-CN" sz="2800" b="1" dirty="0" smtClean="0">
                <a:solidFill>
                  <a:schemeClr val="accent3"/>
                </a:solidFill>
                <a:latin typeface="Microsoft YaHei" panose="020B0503020204020204" pitchFamily="34" charset="-122"/>
                <a:ea typeface="Microsoft YaHei" panose="020B0503020204020204" pitchFamily="34" charset="-122"/>
              </a:rPr>
              <a:t>Je </a:t>
            </a:r>
            <a:r>
              <a:rPr lang="fr-FR" altLang="zh-CN" sz="2800" b="1" dirty="0">
                <a:solidFill>
                  <a:schemeClr val="accent3"/>
                </a:solidFill>
                <a:latin typeface="Microsoft YaHei" panose="020B0503020204020204" pitchFamily="34" charset="-122"/>
                <a:ea typeface="Microsoft YaHei" panose="020B0503020204020204" pitchFamily="34" charset="-122"/>
              </a:rPr>
              <a:t>vous remercie</a:t>
            </a:r>
            <a:r>
              <a:rPr lang="zh-CN" altLang="en-US" sz="2800" b="1" dirty="0" smtClean="0">
                <a:solidFill>
                  <a:schemeClr val="accent3"/>
                </a:solidFill>
                <a:latin typeface="Microsoft YaHei" panose="020B0503020204020204" pitchFamily="34" charset="-122"/>
                <a:ea typeface="Microsoft YaHei" panose="020B0503020204020204" pitchFamily="34" charset="-122"/>
              </a:rPr>
              <a:t>！</a:t>
            </a:r>
            <a:endParaRPr lang="zh-CN" altLang="en-US" sz="2800" b="1" dirty="0">
              <a:solidFill>
                <a:schemeClr val="accent3"/>
              </a:solidFill>
              <a:latin typeface="Microsoft YaHei" panose="020B0503020204020204" pitchFamily="34" charset="-122"/>
              <a:ea typeface="Microsoft YaHei" panose="020B0503020204020204" pitchFamily="34" charset="-122"/>
            </a:endParaRPr>
          </a:p>
        </p:txBody>
      </p:sp>
      <p:pic>
        <p:nvPicPr>
          <p:cNvPr id="9" name="图片 8" descr="logo">
            <a:extLst>
              <a:ext uri="{FF2B5EF4-FFF2-40B4-BE49-F238E27FC236}">
                <a16:creationId xmlns:a16="http://schemas.microsoft.com/office/drawing/2014/main" id="{123ACAE2-415C-E145-B5FD-FFE2DC8CC141}"/>
              </a:ext>
            </a:extLst>
          </p:cNvPr>
          <p:cNvPicPr/>
          <p:nvPr/>
        </p:nvPicPr>
        <p:blipFill>
          <a:blip r:embed="rId4" cstate="print"/>
          <a:srcRect/>
          <a:stretch>
            <a:fillRect/>
          </a:stretch>
        </p:blipFill>
        <p:spPr bwMode="auto">
          <a:xfrm>
            <a:off x="5009478" y="4012987"/>
            <a:ext cx="1797722" cy="1397213"/>
          </a:xfrm>
          <a:prstGeom prst="rect">
            <a:avLst/>
          </a:prstGeom>
          <a:noFill/>
          <a:ln w="9525">
            <a:noFill/>
            <a:miter lim="800000"/>
            <a:headEnd/>
            <a:tailEnd/>
          </a:ln>
        </p:spPr>
      </p:pic>
    </p:spTree>
    <p:extLst>
      <p:ext uri="{BB962C8B-B14F-4D97-AF65-F5344CB8AC3E}">
        <p14:creationId xmlns:p14="http://schemas.microsoft.com/office/powerpoint/2010/main" val="359305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logo">
            <a:extLst>
              <a:ext uri="{FF2B5EF4-FFF2-40B4-BE49-F238E27FC236}">
                <a16:creationId xmlns:a16="http://schemas.microsoft.com/office/drawing/2014/main" id="{7CEE9353-D26D-E143-BF89-D0DD6926ACA2}"/>
              </a:ext>
            </a:extLst>
          </p:cNvPr>
          <p:cNvPicPr/>
          <p:nvPr/>
        </p:nvPicPr>
        <p:blipFill>
          <a:blip r:embed="rId3" cstate="print"/>
          <a:srcRect/>
          <a:stretch>
            <a:fillRect/>
          </a:stretch>
        </p:blipFill>
        <p:spPr bwMode="auto">
          <a:xfrm>
            <a:off x="10567511" y="550018"/>
            <a:ext cx="972272" cy="814314"/>
          </a:xfrm>
          <a:prstGeom prst="rect">
            <a:avLst/>
          </a:prstGeom>
          <a:noFill/>
          <a:ln w="9525">
            <a:noFill/>
            <a:miter lim="800000"/>
            <a:headEnd/>
            <a:tailEnd/>
          </a:ln>
        </p:spPr>
      </p:pic>
      <p:grpSp>
        <p:nvGrpSpPr>
          <p:cNvPr id="70" name="组合 69">
            <a:extLst>
              <a:ext uri="{FF2B5EF4-FFF2-40B4-BE49-F238E27FC236}">
                <a16:creationId xmlns:a16="http://schemas.microsoft.com/office/drawing/2014/main" id="{CE7EA955-BAC5-4992-8CE2-7070797752BF}"/>
              </a:ext>
            </a:extLst>
          </p:cNvPr>
          <p:cNvGrpSpPr/>
          <p:nvPr/>
        </p:nvGrpSpPr>
        <p:grpSpPr>
          <a:xfrm>
            <a:off x="1327488" y="4220734"/>
            <a:ext cx="9057915" cy="971238"/>
            <a:chOff x="1881284" y="3679825"/>
            <a:chExt cx="4074261" cy="1069975"/>
          </a:xfrm>
        </p:grpSpPr>
        <p:sp>
          <p:nvSpPr>
            <p:cNvPr id="71" name="矩形 70">
              <a:extLst>
                <a:ext uri="{FF2B5EF4-FFF2-40B4-BE49-F238E27FC236}">
                  <a16:creationId xmlns:a16="http://schemas.microsoft.com/office/drawing/2014/main" id="{F639FEE4-6054-49C9-A5A8-669253CC9173}"/>
                </a:ext>
              </a:extLst>
            </p:cNvPr>
            <p:cNvSpPr/>
            <p:nvPr/>
          </p:nvSpPr>
          <p:spPr>
            <a:xfrm>
              <a:off x="1881284" y="367982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2" name="矩形 71">
              <a:extLst>
                <a:ext uri="{FF2B5EF4-FFF2-40B4-BE49-F238E27FC236}">
                  <a16:creationId xmlns:a16="http://schemas.microsoft.com/office/drawing/2014/main" id="{FC0E301A-94D1-4C37-8441-61A08C4D35CD}"/>
                </a:ext>
              </a:extLst>
            </p:cNvPr>
            <p:cNvSpPr/>
            <p:nvPr/>
          </p:nvSpPr>
          <p:spPr>
            <a:xfrm>
              <a:off x="2748419" y="3894041"/>
              <a:ext cx="2674011" cy="712037"/>
            </a:xfrm>
            <a:prstGeom prst="rect">
              <a:avLst/>
            </a:prstGeom>
          </p:spPr>
          <p:txBody>
            <a:bodyPr wrap="square">
              <a:spAutoFit/>
            </a:bodyPr>
            <a:lstStyle/>
            <a:p>
              <a:r>
                <a:rPr lang="fr-FR" altLang="zh-CN" b="1" dirty="0" smtClean="0">
                  <a:solidFill>
                    <a:schemeClr val="accent3"/>
                  </a:solidFill>
                  <a:latin typeface="微软雅黑" pitchFamily="34" charset="-122"/>
                  <a:ea typeface="微软雅黑" pitchFamily="34" charset="-122"/>
                </a:rPr>
                <a:t>Suggestions </a:t>
              </a:r>
              <a:r>
                <a:rPr lang="fr-FR" altLang="zh-CN" b="1" dirty="0">
                  <a:solidFill>
                    <a:schemeClr val="accent3"/>
                  </a:solidFill>
                  <a:latin typeface="微软雅黑" pitchFamily="34" charset="-122"/>
                  <a:ea typeface="微软雅黑" pitchFamily="34" charset="-122"/>
                </a:rPr>
                <a:t>de stratégies d'optimisation et de pratique domestique</a:t>
              </a:r>
              <a:endParaRPr lang="zh-CN" altLang="en-US" b="1" dirty="0">
                <a:solidFill>
                  <a:schemeClr val="accent3"/>
                </a:solidFill>
                <a:latin typeface="微软雅黑" pitchFamily="34" charset="-122"/>
                <a:ea typeface="微软雅黑" pitchFamily="34" charset="-122"/>
              </a:endParaRPr>
            </a:p>
          </p:txBody>
        </p:sp>
      </p:grpSp>
      <p:grpSp>
        <p:nvGrpSpPr>
          <p:cNvPr id="75" name="组合 74">
            <a:extLst>
              <a:ext uri="{FF2B5EF4-FFF2-40B4-BE49-F238E27FC236}">
                <a16:creationId xmlns:a16="http://schemas.microsoft.com/office/drawing/2014/main" id="{546FF5E2-C37E-4836-A74C-10781B72357E}"/>
              </a:ext>
            </a:extLst>
          </p:cNvPr>
          <p:cNvGrpSpPr/>
          <p:nvPr/>
        </p:nvGrpSpPr>
        <p:grpSpPr>
          <a:xfrm>
            <a:off x="1319874" y="3041604"/>
            <a:ext cx="9835837" cy="971237"/>
            <a:chOff x="6419912" y="2642785"/>
            <a:chExt cx="4424171" cy="1069975"/>
          </a:xfrm>
        </p:grpSpPr>
        <p:sp>
          <p:nvSpPr>
            <p:cNvPr id="76" name="矩形 75">
              <a:extLst>
                <a:ext uri="{FF2B5EF4-FFF2-40B4-BE49-F238E27FC236}">
                  <a16:creationId xmlns:a16="http://schemas.microsoft.com/office/drawing/2014/main" id="{9A1E8E14-6BC6-4AEA-9A9E-4F92F7911823}"/>
                </a:ext>
              </a:extLst>
            </p:cNvPr>
            <p:cNvSpPr/>
            <p:nvPr/>
          </p:nvSpPr>
          <p:spPr>
            <a:xfrm>
              <a:off x="6419912" y="264278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7" name="矩形 76">
              <a:extLst>
                <a:ext uri="{FF2B5EF4-FFF2-40B4-BE49-F238E27FC236}">
                  <a16:creationId xmlns:a16="http://schemas.microsoft.com/office/drawing/2014/main" id="{9769E6D6-5032-4C63-B890-DC77386006F4}"/>
                </a:ext>
              </a:extLst>
            </p:cNvPr>
            <p:cNvSpPr/>
            <p:nvPr/>
          </p:nvSpPr>
          <p:spPr>
            <a:xfrm>
              <a:off x="7290472" y="2855659"/>
              <a:ext cx="3553611" cy="644224"/>
            </a:xfrm>
            <a:prstGeom prst="rect">
              <a:avLst/>
            </a:prstGeom>
          </p:spPr>
          <p:txBody>
            <a:bodyPr wrap="square">
              <a:spAutoFit/>
            </a:bodyPr>
            <a:lstStyle/>
            <a:p>
              <a:r>
                <a:rPr lang="fr-FR" altLang="zh-CN" sz="1600" b="1" dirty="0" smtClean="0">
                  <a:solidFill>
                    <a:schemeClr val="accent3"/>
                  </a:solidFill>
                  <a:latin typeface="微软雅黑" pitchFamily="34" charset="-122"/>
                  <a:ea typeface="微软雅黑" pitchFamily="34" charset="-122"/>
                </a:rPr>
                <a:t>Expérience </a:t>
              </a:r>
              <a:r>
                <a:rPr lang="fr-FR" altLang="zh-CN" sz="1600" b="1" dirty="0">
                  <a:solidFill>
                    <a:schemeClr val="accent3"/>
                  </a:solidFill>
                  <a:latin typeface="微软雅黑" pitchFamily="34" charset="-122"/>
                  <a:ea typeface="微软雅黑" pitchFamily="34" charset="-122"/>
                </a:rPr>
                <a:t>internationale en matière de tarification et de paiement de technologies médicales innovantes</a:t>
              </a:r>
              <a:endParaRPr lang="zh-CN" altLang="en-US" sz="1600" b="1" dirty="0">
                <a:solidFill>
                  <a:schemeClr val="accent3"/>
                </a:solidFill>
                <a:latin typeface="微软雅黑" pitchFamily="34" charset="-122"/>
                <a:ea typeface="微软雅黑" pitchFamily="34" charset="-122"/>
              </a:endParaRPr>
            </a:p>
          </p:txBody>
        </p:sp>
      </p:grpSp>
      <p:grpSp>
        <p:nvGrpSpPr>
          <p:cNvPr id="80" name="组合 79">
            <a:extLst>
              <a:ext uri="{FF2B5EF4-FFF2-40B4-BE49-F238E27FC236}">
                <a16:creationId xmlns:a16="http://schemas.microsoft.com/office/drawing/2014/main" id="{94682D57-D4A2-45F9-A395-94488BE5FF62}"/>
              </a:ext>
            </a:extLst>
          </p:cNvPr>
          <p:cNvGrpSpPr/>
          <p:nvPr/>
        </p:nvGrpSpPr>
        <p:grpSpPr>
          <a:xfrm>
            <a:off x="1314609" y="1869627"/>
            <a:ext cx="9475067" cy="971237"/>
            <a:chOff x="1881284" y="2359025"/>
            <a:chExt cx="4814678" cy="1069975"/>
          </a:xfrm>
        </p:grpSpPr>
        <p:sp>
          <p:nvSpPr>
            <p:cNvPr id="81" name="矩形 80">
              <a:extLst>
                <a:ext uri="{FF2B5EF4-FFF2-40B4-BE49-F238E27FC236}">
                  <a16:creationId xmlns:a16="http://schemas.microsoft.com/office/drawing/2014/main" id="{FEF599B6-9C4C-464F-87BD-F59EA8FA9DD6}"/>
                </a:ext>
              </a:extLst>
            </p:cNvPr>
            <p:cNvSpPr/>
            <p:nvPr/>
          </p:nvSpPr>
          <p:spPr>
            <a:xfrm>
              <a:off x="1881284" y="2359025"/>
              <a:ext cx="4598049"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82" name="矩形 81">
              <a:extLst>
                <a:ext uri="{FF2B5EF4-FFF2-40B4-BE49-F238E27FC236}">
                  <a16:creationId xmlns:a16="http://schemas.microsoft.com/office/drawing/2014/main" id="{01791511-E0C8-43A9-B305-C2CB199A49CA}"/>
                </a:ext>
              </a:extLst>
            </p:cNvPr>
            <p:cNvSpPr/>
            <p:nvPr/>
          </p:nvSpPr>
          <p:spPr>
            <a:xfrm>
              <a:off x="2867434" y="2612567"/>
              <a:ext cx="3828528" cy="576412"/>
            </a:xfrm>
            <a:prstGeom prst="rect">
              <a:avLst/>
            </a:prstGeom>
          </p:spPr>
          <p:txBody>
            <a:bodyPr wrap="square">
              <a:spAutoFit/>
            </a:bodyPr>
            <a:lstStyle/>
            <a:p>
              <a:r>
                <a:rPr lang="fr-FR" altLang="zh-CN" sz="1400" b="1" dirty="0" smtClean="0">
                  <a:solidFill>
                    <a:schemeClr val="accent3"/>
                  </a:solidFill>
                  <a:latin typeface="微软雅黑" pitchFamily="34" charset="-122"/>
                  <a:ea typeface="微软雅黑" pitchFamily="34" charset="-122"/>
                </a:rPr>
                <a:t>Contexte </a:t>
              </a:r>
              <a:r>
                <a:rPr lang="fr-FR" altLang="zh-CN" sz="1400" b="1" dirty="0">
                  <a:solidFill>
                    <a:schemeClr val="accent3"/>
                  </a:solidFill>
                  <a:latin typeface="微软雅黑" pitchFamily="34" charset="-122"/>
                  <a:ea typeface="微软雅黑" pitchFamily="34" charset="-122"/>
                </a:rPr>
                <a:t>des politiques de paiement et de tarification des technologies médicales innovantes</a:t>
              </a:r>
              <a:endParaRPr lang="zh-CN" altLang="en-US" sz="1400" b="1" dirty="0">
                <a:solidFill>
                  <a:schemeClr val="accent3"/>
                </a:solidFill>
                <a:latin typeface="微软雅黑" pitchFamily="34" charset="-122"/>
                <a:ea typeface="微软雅黑" pitchFamily="34" charset="-122"/>
              </a:endParaRPr>
            </a:p>
          </p:txBody>
        </p:sp>
      </p:grpSp>
      <p:sp>
        <p:nvSpPr>
          <p:cNvPr id="86" name="TextBox 1">
            <a:extLst>
              <a:ext uri="{FF2B5EF4-FFF2-40B4-BE49-F238E27FC236}">
                <a16:creationId xmlns:a16="http://schemas.microsoft.com/office/drawing/2014/main" id="{11DD8F44-F311-4936-B07A-9AB50ADE37FC}"/>
              </a:ext>
            </a:extLst>
          </p:cNvPr>
          <p:cNvSpPr txBox="1"/>
          <p:nvPr/>
        </p:nvSpPr>
        <p:spPr>
          <a:xfrm>
            <a:off x="3120476" y="561521"/>
            <a:ext cx="4747453" cy="904863"/>
          </a:xfrm>
          <a:prstGeom prst="rect">
            <a:avLst/>
          </a:prstGeom>
          <a:noFill/>
        </p:spPr>
        <p:txBody>
          <a:bodyPr wrap="none" lIns="0" rtlCol="0">
            <a:spAutoFit/>
          </a:bodyPr>
          <a:lstStyle/>
          <a:p>
            <a:pPr>
              <a:lnSpc>
                <a:spcPct val="80000"/>
              </a:lnSpc>
            </a:pPr>
            <a:r>
              <a:rPr lang="en-US" sz="6600" b="1" dirty="0" smtClean="0">
                <a:solidFill>
                  <a:srgbClr val="05384F"/>
                </a:solidFill>
              </a:rPr>
              <a:t>SOMMAIRE</a:t>
            </a:r>
            <a:endParaRPr lang="en-US" sz="6600" b="1" dirty="0">
              <a:solidFill>
                <a:srgbClr val="05384F"/>
              </a:solidFill>
            </a:endParaRPr>
          </a:p>
        </p:txBody>
      </p:sp>
      <p:sp>
        <p:nvSpPr>
          <p:cNvPr id="87" name="矩形: 圆角 14">
            <a:extLst>
              <a:ext uri="{FF2B5EF4-FFF2-40B4-BE49-F238E27FC236}">
                <a16:creationId xmlns:a16="http://schemas.microsoft.com/office/drawing/2014/main" id="{E2C7A370-2B83-4503-A0B4-B40CAC29EAC1}"/>
              </a:ext>
            </a:extLst>
          </p:cNvPr>
          <p:cNvSpPr/>
          <p:nvPr/>
        </p:nvSpPr>
        <p:spPr>
          <a:xfrm>
            <a:off x="1484591" y="4308741"/>
            <a:ext cx="79516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88" name="文本框 16">
            <a:extLst>
              <a:ext uri="{FF2B5EF4-FFF2-40B4-BE49-F238E27FC236}">
                <a16:creationId xmlns:a16="http://schemas.microsoft.com/office/drawing/2014/main" id="{62D8BC66-31B6-460D-9792-8D231800FB33}"/>
              </a:ext>
            </a:extLst>
          </p:cNvPr>
          <p:cNvSpPr txBox="1"/>
          <p:nvPr/>
        </p:nvSpPr>
        <p:spPr>
          <a:xfrm>
            <a:off x="1606541" y="4244688"/>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3</a:t>
            </a:r>
            <a:endParaRPr lang="zh-CN" altLang="en-US" sz="5400" dirty="0">
              <a:solidFill>
                <a:schemeClr val="bg1"/>
              </a:solidFill>
              <a:latin typeface="微软雅黑" pitchFamily="34" charset="-122"/>
              <a:ea typeface="微软雅黑" pitchFamily="34" charset="-122"/>
            </a:endParaRPr>
          </a:p>
        </p:txBody>
      </p:sp>
      <p:grpSp>
        <p:nvGrpSpPr>
          <p:cNvPr id="4" name="组合 3"/>
          <p:cNvGrpSpPr/>
          <p:nvPr/>
        </p:nvGrpSpPr>
        <p:grpSpPr>
          <a:xfrm>
            <a:off x="1484591" y="1890691"/>
            <a:ext cx="795168" cy="923330"/>
            <a:chOff x="3059983" y="1649548"/>
            <a:chExt cx="795168" cy="923330"/>
          </a:xfrm>
        </p:grpSpPr>
        <p:sp>
          <p:nvSpPr>
            <p:cNvPr id="89" name="矩形: 圆角 14">
              <a:extLst>
                <a:ext uri="{FF2B5EF4-FFF2-40B4-BE49-F238E27FC236}">
                  <a16:creationId xmlns:a16="http://schemas.microsoft.com/office/drawing/2014/main" id="{E2C7A370-2B83-4503-A0B4-B40CAC29EAC1}"/>
                </a:ext>
              </a:extLst>
            </p:cNvPr>
            <p:cNvSpPr/>
            <p:nvPr/>
          </p:nvSpPr>
          <p:spPr>
            <a:xfrm>
              <a:off x="3059983" y="1713601"/>
              <a:ext cx="795168" cy="795224"/>
            </a:xfrm>
            <a:prstGeom prst="roundRect">
              <a:avLst>
                <a:gd name="adj" fmla="val 5944"/>
              </a:avLst>
            </a:prstGeom>
            <a:solidFill>
              <a:srgbClr val="81CC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sp>
          <p:nvSpPr>
            <p:cNvPr id="90" name="文本框 16">
              <a:extLst>
                <a:ext uri="{FF2B5EF4-FFF2-40B4-BE49-F238E27FC236}">
                  <a16:creationId xmlns:a16="http://schemas.microsoft.com/office/drawing/2014/main" id="{62D8BC66-31B6-460D-9792-8D231800FB33}"/>
                </a:ext>
              </a:extLst>
            </p:cNvPr>
            <p:cNvSpPr txBox="1"/>
            <p:nvPr/>
          </p:nvSpPr>
          <p:spPr>
            <a:xfrm>
              <a:off x="3169053" y="1649548"/>
              <a:ext cx="55126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1</a:t>
              </a:r>
              <a:endParaRPr kumimoji="0" lang="zh-CN" altLang="en-US"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grpSp>
      <p:sp>
        <p:nvSpPr>
          <p:cNvPr id="91" name="矩形: 圆角 14">
            <a:extLst>
              <a:ext uri="{FF2B5EF4-FFF2-40B4-BE49-F238E27FC236}">
                <a16:creationId xmlns:a16="http://schemas.microsoft.com/office/drawing/2014/main" id="{E2C7A370-2B83-4503-A0B4-B40CAC29EAC1}"/>
              </a:ext>
            </a:extLst>
          </p:cNvPr>
          <p:cNvSpPr/>
          <p:nvPr/>
        </p:nvSpPr>
        <p:spPr>
          <a:xfrm>
            <a:off x="1471711" y="3133405"/>
            <a:ext cx="80804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92" name="文本框 16">
            <a:extLst>
              <a:ext uri="{FF2B5EF4-FFF2-40B4-BE49-F238E27FC236}">
                <a16:creationId xmlns:a16="http://schemas.microsoft.com/office/drawing/2014/main" id="{62D8BC66-31B6-460D-9792-8D231800FB33}"/>
              </a:ext>
            </a:extLst>
          </p:cNvPr>
          <p:cNvSpPr txBox="1"/>
          <p:nvPr/>
        </p:nvSpPr>
        <p:spPr>
          <a:xfrm>
            <a:off x="1593661" y="3065557"/>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2</a:t>
            </a:r>
            <a:endParaRPr lang="zh-CN" altLang="en-US" sz="5400" dirty="0">
              <a:solidFill>
                <a:schemeClr val="bg1"/>
              </a:solidFill>
              <a:latin typeface="微软雅黑" pitchFamily="34" charset="-122"/>
              <a:ea typeface="微软雅黑" pitchFamily="34" charset="-122"/>
            </a:endParaRPr>
          </a:p>
        </p:txBody>
      </p:sp>
      <p:sp>
        <p:nvSpPr>
          <p:cNvPr id="27" name="五边形 3">
            <a:extLst>
              <a:ext uri="{FF2B5EF4-FFF2-40B4-BE49-F238E27FC236}">
                <a16:creationId xmlns:a16="http://schemas.microsoft.com/office/drawing/2014/main" id="{4386C8EF-D779-0941-9F8D-77A8B3AA465D}"/>
              </a:ext>
            </a:extLst>
          </p:cNvPr>
          <p:cNvSpPr/>
          <p:nvPr/>
        </p:nvSpPr>
        <p:spPr>
          <a:xfrm rot="10800000" flipH="1">
            <a:off x="338979" y="2181657"/>
            <a:ext cx="795168" cy="341399"/>
          </a:xfrm>
          <a:prstGeom prst="homePlate">
            <a:avLst/>
          </a:prstGeom>
          <a:solidFill>
            <a:schemeClr val="accent3"/>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68544" tIns="34272" rIns="68544" bIns="34272" numCol="1" anchor="t" anchorCtr="0" compatLnSpc="1"/>
          <a:lstStyle/>
          <a:p>
            <a:pPr algn="ctr" defTabSz="685457" fontAlgn="base">
              <a:lnSpc>
                <a:spcPct val="200000"/>
              </a:lnSpc>
              <a:spcBef>
                <a:spcPct val="20000"/>
              </a:spcBef>
              <a:spcAft>
                <a:spcPct val="0"/>
              </a:spcAft>
            </a:pPr>
            <a:endParaRPr lang="zh-CN" altLang="en-US" sz="2000" dirty="0">
              <a:solidFill>
                <a:srgbClr val="F4F4F4"/>
              </a:solidFill>
              <a:latin typeface="STXihei"/>
              <a:ea typeface="字魂58号-创中黑"/>
              <a:sym typeface="STXihei"/>
            </a:endParaRPr>
          </a:p>
        </p:txBody>
      </p:sp>
    </p:spTree>
    <p:extLst>
      <p:ext uri="{BB962C8B-B14F-4D97-AF65-F5344CB8AC3E}">
        <p14:creationId xmlns:p14="http://schemas.microsoft.com/office/powerpoint/2010/main" val="294343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evron 9"/>
          <p:cNvSpPr/>
          <p:nvPr/>
        </p:nvSpPr>
        <p:spPr>
          <a:xfrm>
            <a:off x="4137975" y="3386611"/>
            <a:ext cx="3567448" cy="836330"/>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zh-CN" b="1" dirty="0" smtClean="0">
                <a:solidFill>
                  <a:schemeClr val="bg1"/>
                </a:solidFill>
                <a:latin typeface="微软雅黑" pitchFamily="34" charset="-122"/>
                <a:sym typeface="思源黑体 CN Medium" panose="020B0600000000000000" pitchFamily="34" charset="-122"/>
              </a:rPr>
              <a:t>Technologie </a:t>
            </a:r>
            <a:r>
              <a:rPr lang="fr-FR" altLang="zh-CN" b="1" dirty="0">
                <a:solidFill>
                  <a:schemeClr val="bg1"/>
                </a:solidFill>
                <a:latin typeface="微软雅黑" pitchFamily="34" charset="-122"/>
                <a:sym typeface="思源黑体 CN Medium" panose="020B0600000000000000" pitchFamily="34" charset="-122"/>
              </a:rPr>
              <a:t>médicale innovante</a:t>
            </a:r>
            <a:endParaRPr lang="en-US" b="1" dirty="0">
              <a:solidFill>
                <a:schemeClr val="bg1"/>
              </a:solidFill>
              <a:latin typeface="微软雅黑" pitchFamily="34" charset="-122"/>
              <a:ea typeface="微软雅黑" pitchFamily="34" charset="-122"/>
              <a:sym typeface="思源黑体 CN Medium" panose="020B0600000000000000" pitchFamily="34" charset="-122"/>
            </a:endParaRPr>
          </a:p>
        </p:txBody>
      </p:sp>
      <p:sp>
        <p:nvSpPr>
          <p:cNvPr id="26" name="Chevron 25"/>
          <p:cNvSpPr/>
          <p:nvPr/>
        </p:nvSpPr>
        <p:spPr>
          <a:xfrm>
            <a:off x="4137975" y="817156"/>
            <a:ext cx="3567448" cy="829248"/>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zh-CN" sz="1600" b="1" dirty="0" smtClean="0">
                <a:solidFill>
                  <a:schemeClr val="bg1"/>
                </a:solidFill>
                <a:latin typeface="微软雅黑" pitchFamily="34" charset="-122"/>
                <a:sym typeface="思源黑体 CN Medium" panose="020B0600000000000000" pitchFamily="34" charset="-122"/>
              </a:rPr>
              <a:t>technologie </a:t>
            </a:r>
            <a:r>
              <a:rPr lang="fr-FR" altLang="zh-CN" sz="1600" b="1" dirty="0">
                <a:solidFill>
                  <a:schemeClr val="bg1"/>
                </a:solidFill>
                <a:latin typeface="微软雅黑" pitchFamily="34" charset="-122"/>
                <a:sym typeface="思源黑体 CN Medium" panose="020B0600000000000000" pitchFamily="34" charset="-122"/>
              </a:rPr>
              <a:t>médicale</a:t>
            </a:r>
            <a:endParaRPr lang="en-US" sz="1600" b="1" dirty="0">
              <a:solidFill>
                <a:schemeClr val="bg1"/>
              </a:solidFill>
              <a:latin typeface="微软雅黑" pitchFamily="34" charset="-122"/>
              <a:ea typeface="微软雅黑" pitchFamily="34" charset="-122"/>
              <a:sym typeface="思源黑体 CN Medium" panose="020B0600000000000000" pitchFamily="34" charset="-122"/>
            </a:endParaRPr>
          </a:p>
        </p:txBody>
      </p:sp>
      <p:sp>
        <p:nvSpPr>
          <p:cNvPr id="45" name="TextBox 44"/>
          <p:cNvSpPr txBox="1"/>
          <p:nvPr/>
        </p:nvSpPr>
        <p:spPr>
          <a:xfrm>
            <a:off x="446967" y="1659283"/>
            <a:ext cx="11337202" cy="1180699"/>
          </a:xfrm>
          <a:prstGeom prst="rect">
            <a:avLst/>
          </a:prstGeom>
          <a:solidFill>
            <a:srgbClr val="02A6B5"/>
          </a:solidFill>
        </p:spPr>
        <p:txBody>
          <a:bodyPr wrap="square" lIns="72000" tIns="36000" rIns="72000" bIns="36000" rtlCol="0" anchor="t">
            <a:spAutoFit/>
          </a:bodyPr>
          <a:lstStyle/>
          <a:p>
            <a:pPr marL="457200" indent="-457200">
              <a:buFont typeface="Wingdings" pitchFamily="2" charset="2"/>
              <a:buChar char="Ø"/>
            </a:pPr>
            <a:r>
              <a:rPr lang="fr-FR" altLang="zh-CN" dirty="0" smtClean="0">
                <a:solidFill>
                  <a:schemeClr val="bg1"/>
                </a:solidFill>
                <a:latin typeface="微软雅黑" pitchFamily="34" charset="-122"/>
                <a:sym typeface="思源黑体 CN Medium" panose="020B0600000000000000" pitchFamily="34" charset="-122"/>
              </a:rPr>
              <a:t>Le </a:t>
            </a:r>
            <a:r>
              <a:rPr lang="fr-FR" altLang="zh-CN" dirty="0">
                <a:solidFill>
                  <a:schemeClr val="bg1"/>
                </a:solidFill>
                <a:latin typeface="微软雅黑" pitchFamily="34" charset="-122"/>
                <a:sym typeface="思源黑体 CN Medium" panose="020B0600000000000000" pitchFamily="34" charset="-122"/>
              </a:rPr>
              <a:t>concept est large</a:t>
            </a:r>
          </a:p>
          <a:p>
            <a:pPr marL="457200" indent="-457200">
              <a:buFont typeface="Wingdings" pitchFamily="2" charset="2"/>
              <a:buChar char="Ø"/>
            </a:pPr>
            <a:r>
              <a:rPr lang="fr-FR" altLang="zh-CN" dirty="0">
                <a:solidFill>
                  <a:schemeClr val="bg1"/>
                </a:solidFill>
                <a:latin typeface="微软雅黑" pitchFamily="34" charset="-122"/>
                <a:sym typeface="思源黑体 CN Medium" panose="020B0600000000000000" pitchFamily="34" charset="-122"/>
              </a:rPr>
              <a:t>Médicaments, instruments et équipements, solutions médicales, procédures médicales, opérations chirurgicales, systèmes de gestion organisationnelle et systèmes de soutien logistique, etc.</a:t>
            </a:r>
            <a:endParaRPr lang="id-ID" dirty="0">
              <a:solidFill>
                <a:schemeClr val="bg1"/>
              </a:solidFill>
              <a:latin typeface="微软雅黑" pitchFamily="34" charset="-122"/>
              <a:ea typeface="微软雅黑" pitchFamily="34" charset="-122"/>
              <a:sym typeface="思源黑体 CN Medium" panose="020B0600000000000000" pitchFamily="34" charset="-122"/>
            </a:endParaRPr>
          </a:p>
        </p:txBody>
      </p:sp>
      <p:sp>
        <p:nvSpPr>
          <p:cNvPr id="64" name="文本框 7">
            <a:extLst>
              <a:ext uri="{FF2B5EF4-FFF2-40B4-BE49-F238E27FC236}">
                <a16:creationId xmlns:a16="http://schemas.microsoft.com/office/drawing/2014/main" id="{0AA29522-5F12-495D-9484-0F4C8E83CB09}"/>
              </a:ext>
            </a:extLst>
          </p:cNvPr>
          <p:cNvSpPr txBox="1"/>
          <p:nvPr/>
        </p:nvSpPr>
        <p:spPr>
          <a:xfrm>
            <a:off x="522868" y="447823"/>
            <a:ext cx="10797662" cy="369332"/>
          </a:xfrm>
          <a:prstGeom prst="rect">
            <a:avLst/>
          </a:prstGeom>
          <a:noFill/>
        </p:spPr>
        <p:txBody>
          <a:bodyPr wrap="square" rtlCol="0">
            <a:spAutoFit/>
          </a:bodyPr>
          <a:lstStyle/>
          <a:p>
            <a:pPr lvl="0">
              <a:defRPr/>
            </a:pPr>
            <a:r>
              <a:rPr lang="fr-FR" altLang="zh-CN" b="1" kern="0" dirty="0" smtClean="0">
                <a:solidFill>
                  <a:srgbClr val="148CC9"/>
                </a:solidFill>
                <a:latin typeface="微软雅黑" panose="020B0503020204020204" pitchFamily="34" charset="-122"/>
              </a:rPr>
              <a:t>Concepts </a:t>
            </a:r>
            <a:r>
              <a:rPr lang="fr-FR" altLang="zh-CN" b="1" kern="0" dirty="0">
                <a:solidFill>
                  <a:srgbClr val="148CC9"/>
                </a:solidFill>
                <a:latin typeface="微软雅黑" panose="020B0503020204020204" pitchFamily="34" charset="-122"/>
              </a:rPr>
              <a:t>innovants de technologie médicale</a:t>
            </a:r>
            <a:endParaRPr lang="zh-CN" altLang="en-US" b="1" kern="0" dirty="0">
              <a:solidFill>
                <a:srgbClr val="148CC9"/>
              </a:solidFill>
              <a:latin typeface="微软雅黑" panose="020B0503020204020204" pitchFamily="34" charset="-122"/>
              <a:ea typeface="微软雅黑" panose="020B0503020204020204" pitchFamily="34" charset="-122"/>
            </a:endParaRPr>
          </a:p>
        </p:txBody>
      </p:sp>
      <p:sp>
        <p:nvSpPr>
          <p:cNvPr id="25" name="TextBox 44">
            <a:extLst>
              <a:ext uri="{FF2B5EF4-FFF2-40B4-BE49-F238E27FC236}">
                <a16:creationId xmlns:a16="http://schemas.microsoft.com/office/drawing/2014/main" id="{003FF076-8C51-604B-AEA7-D1A13417B630}"/>
              </a:ext>
            </a:extLst>
          </p:cNvPr>
          <p:cNvSpPr txBox="1"/>
          <p:nvPr/>
        </p:nvSpPr>
        <p:spPr>
          <a:xfrm>
            <a:off x="340089" y="4358057"/>
            <a:ext cx="11337202" cy="1550031"/>
          </a:xfrm>
          <a:prstGeom prst="rect">
            <a:avLst/>
          </a:prstGeom>
          <a:solidFill>
            <a:schemeClr val="accent3"/>
          </a:solidFill>
        </p:spPr>
        <p:txBody>
          <a:bodyPr wrap="square" lIns="72000" tIns="36000" rIns="72000" bIns="36000" rtlCol="0" anchor="t">
            <a:spAutoFit/>
          </a:bodyPr>
          <a:lstStyle/>
          <a:p>
            <a:pPr marL="457200" indent="-457200">
              <a:buFont typeface="Wingdings" pitchFamily="2" charset="2"/>
              <a:buChar char="Ø"/>
            </a:pPr>
            <a:r>
              <a:rPr lang="fr-FR" altLang="zh-CN" sz="1600" dirty="0" smtClean="0">
                <a:solidFill>
                  <a:schemeClr val="bg1"/>
                </a:solidFill>
                <a:latin typeface="微软雅黑" pitchFamily="34" charset="-122"/>
                <a:sym typeface="思源黑体 CN Medium" panose="020B0600000000000000" pitchFamily="34" charset="-122"/>
              </a:rPr>
              <a:t>Le </a:t>
            </a:r>
            <a:r>
              <a:rPr lang="fr-FR" altLang="zh-CN" sz="1600" dirty="0">
                <a:solidFill>
                  <a:schemeClr val="bg1"/>
                </a:solidFill>
                <a:latin typeface="微软雅黑" pitchFamily="34" charset="-122"/>
                <a:sym typeface="思源黑体 CN Medium" panose="020B0600000000000000" pitchFamily="34" charset="-122"/>
              </a:rPr>
              <a:t>concept et la connotation ne sont pas clairs</a:t>
            </a:r>
          </a:p>
          <a:p>
            <a:pPr marL="457200" indent="-457200">
              <a:buFont typeface="Wingdings" pitchFamily="2" charset="2"/>
              <a:buChar char="Ø"/>
            </a:pPr>
            <a:r>
              <a:rPr lang="fr-FR" altLang="zh-CN" sz="1600" dirty="0">
                <a:solidFill>
                  <a:schemeClr val="bg1"/>
                </a:solidFill>
                <a:latin typeface="微软雅黑" pitchFamily="34" charset="-122"/>
                <a:sym typeface="思源黑体 CN Medium" panose="020B0600000000000000" pitchFamily="34" charset="-122"/>
              </a:rPr>
              <a:t>Le concept n'est pas clairement défini dans les documents de politique municipaux nationaux / provinciaux</a:t>
            </a:r>
          </a:p>
          <a:p>
            <a:pPr marL="457200" indent="-457200">
              <a:buFont typeface="Wingdings" pitchFamily="2" charset="2"/>
              <a:buChar char="Ø"/>
            </a:pPr>
            <a:r>
              <a:rPr lang="fr-FR" altLang="zh-CN" sz="1600" dirty="0">
                <a:solidFill>
                  <a:schemeClr val="bg1"/>
                </a:solidFill>
                <a:latin typeface="微软雅黑" pitchFamily="34" charset="-122"/>
                <a:sym typeface="思源黑体 CN Medium" panose="020B0600000000000000" pitchFamily="34" charset="-122"/>
              </a:rPr>
              <a:t>Quelle est la relation avec les nouveaux éléments de prix des services médicaux et les nouveaux éléments de prix des services médicaux?</a:t>
            </a:r>
          </a:p>
          <a:p>
            <a:pPr marL="457200" indent="-457200">
              <a:buFont typeface="Wingdings" pitchFamily="2" charset="2"/>
              <a:buChar char="Ø"/>
            </a:pPr>
            <a:r>
              <a:rPr lang="fr-FR" altLang="zh-CN" sz="1600" dirty="0">
                <a:solidFill>
                  <a:schemeClr val="bg1"/>
                </a:solidFill>
                <a:latin typeface="微软雅黑" pitchFamily="34" charset="-122"/>
                <a:sym typeface="思源黑体 CN Medium" panose="020B0600000000000000" pitchFamily="34" charset="-122"/>
              </a:rPr>
              <a:t>Les parties prenantes (assurance médicale, institutions médicales, associations médicales, entreprises, etc.) ont des points de vue différents sur "qu'est-ce que l'innovation"</a:t>
            </a:r>
            <a:endParaRPr lang="en-US" altLang="zh-CN" sz="1600" dirty="0">
              <a:solidFill>
                <a:schemeClr val="bg1"/>
              </a:solidFill>
              <a:latin typeface="微软雅黑" pitchFamily="34" charset="-122"/>
              <a:sym typeface="思源黑体 CN Medium" panose="020B0600000000000000" pitchFamily="34" charset="-122"/>
            </a:endParaRPr>
          </a:p>
        </p:txBody>
      </p:sp>
    </p:spTree>
    <p:extLst>
      <p:ext uri="{BB962C8B-B14F-4D97-AF65-F5344CB8AC3E}">
        <p14:creationId xmlns:p14="http://schemas.microsoft.com/office/powerpoint/2010/main" val="16463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44"/>
          <p:cNvSpPr txBox="1"/>
          <p:nvPr/>
        </p:nvSpPr>
        <p:spPr>
          <a:xfrm>
            <a:off x="1180918" y="1534750"/>
            <a:ext cx="5963686" cy="1365365"/>
          </a:xfrm>
          <a:prstGeom prst="rect">
            <a:avLst/>
          </a:prstGeom>
          <a:noFill/>
        </p:spPr>
        <p:txBody>
          <a:bodyPr wrap="square" lIns="72000" tIns="36000" rIns="72000" bIns="36000" rtlCol="0" anchor="t">
            <a:spAutoFit/>
          </a:bodyPr>
          <a:lstStyle/>
          <a:p>
            <a:r>
              <a:rPr lang="fr-FR" altLang="zh-CN" sz="1400" b="1" dirty="0" smtClean="0">
                <a:solidFill>
                  <a:srgbClr val="FF0000"/>
                </a:solidFill>
                <a:latin typeface="Microsoft YaHei" panose="020B0503020204020204" pitchFamily="34" charset="-122"/>
                <a:ea typeface="Microsoft YaHei" panose="020B0503020204020204" pitchFamily="34" charset="-122"/>
              </a:rPr>
              <a:t>2012-L'approbation </a:t>
            </a:r>
            <a:r>
              <a:rPr lang="fr-FR" altLang="zh-CN" sz="1400" b="1" dirty="0">
                <a:solidFill>
                  <a:srgbClr val="FF0000"/>
                </a:solidFill>
                <a:latin typeface="Microsoft YaHei" panose="020B0503020204020204" pitchFamily="34" charset="-122"/>
                <a:ea typeface="Microsoft YaHei" panose="020B0503020204020204" pitchFamily="34" charset="-122"/>
              </a:rPr>
              <a:t>de la technologie médicale innovante est pratiquement arrêtée</a:t>
            </a:r>
          </a:p>
          <a:p>
            <a:r>
              <a:rPr lang="fr-FR" altLang="zh-CN" sz="1400" b="1" dirty="0">
                <a:solidFill>
                  <a:srgbClr val="FF0000"/>
                </a:solidFill>
                <a:latin typeface="Microsoft YaHei" panose="020B0503020204020204" pitchFamily="34" charset="-122"/>
                <a:ea typeface="Microsoft YaHei" panose="020B0503020204020204" pitchFamily="34" charset="-122"/>
              </a:rPr>
              <a:t>«Spécification des articles de prix du service médical national (version 2012)» propose un contrôle strict des nouveaux articles de prix des services médicaux</a:t>
            </a:r>
            <a:endParaRPr lang="en-US" altLang="zh-CN" sz="1400" b="1" dirty="0">
              <a:solidFill>
                <a:srgbClr val="FF0000"/>
              </a:solidFill>
              <a:latin typeface="Microsoft YaHei" panose="020B0503020204020204" pitchFamily="34" charset="-122"/>
              <a:ea typeface="Microsoft YaHei" panose="020B0503020204020204" pitchFamily="34" charset="-122"/>
            </a:endParaRPr>
          </a:p>
          <a:p>
            <a:endParaRPr lang="id-ID" sz="1400" b="1" dirty="0">
              <a:solidFill>
                <a:schemeClr val="tx1">
                  <a:lumMod val="65000"/>
                  <a:lumOff val="35000"/>
                </a:schemeClr>
              </a:solidFill>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15" name="Oval 14"/>
          <p:cNvSpPr/>
          <p:nvPr/>
        </p:nvSpPr>
        <p:spPr>
          <a:xfrm>
            <a:off x="640502" y="1534750"/>
            <a:ext cx="540416" cy="51349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rgbClr val="000000"/>
              </a:solidFill>
              <a:latin typeface="微软雅黑" pitchFamily="34" charset="-122"/>
              <a:ea typeface="微软雅黑" pitchFamily="34" charset="-122"/>
              <a:sym typeface="思源黑体 CN Medium" panose="020B0600000000000000" pitchFamily="34" charset="-122"/>
            </a:endParaRPr>
          </a:p>
        </p:txBody>
      </p:sp>
      <p:cxnSp>
        <p:nvCxnSpPr>
          <p:cNvPr id="20" name="Straight Connector 19"/>
          <p:cNvCxnSpPr>
            <a:cxnSpLocks/>
          </p:cNvCxnSpPr>
          <p:nvPr/>
        </p:nvCxnSpPr>
        <p:spPr>
          <a:xfrm flipV="1">
            <a:off x="2011954" y="2873829"/>
            <a:ext cx="0" cy="497527"/>
          </a:xfrm>
          <a:prstGeom prst="line">
            <a:avLst/>
          </a:prstGeom>
          <a:ln w="19050" cmpd="sng">
            <a:solidFill>
              <a:schemeClr val="accent1">
                <a:lumMod val="75000"/>
              </a:schemeClr>
            </a:solidFill>
            <a:headEnd type="oval"/>
          </a:ln>
          <a:effectLst/>
        </p:spPr>
        <p:style>
          <a:lnRef idx="2">
            <a:schemeClr val="accent1"/>
          </a:lnRef>
          <a:fillRef idx="0">
            <a:schemeClr val="accent1"/>
          </a:fillRef>
          <a:effectRef idx="1">
            <a:schemeClr val="accent1"/>
          </a:effectRef>
          <a:fontRef idx="minor">
            <a:schemeClr val="tx1"/>
          </a:fontRef>
        </p:style>
      </p:cxnSp>
      <p:sp>
        <p:nvSpPr>
          <p:cNvPr id="35" name="Freeform 20"/>
          <p:cNvSpPr>
            <a:spLocks noChangeAspect="1" noEditPoints="1"/>
          </p:cNvSpPr>
          <p:nvPr/>
        </p:nvSpPr>
        <p:spPr bwMode="auto">
          <a:xfrm>
            <a:off x="721128" y="1628350"/>
            <a:ext cx="329156" cy="306236"/>
          </a:xfrm>
          <a:custGeom>
            <a:avLst/>
            <a:gdLst>
              <a:gd name="T0" fmla="*/ 42 w 176"/>
              <a:gd name="T1" fmla="*/ 117 h 176"/>
              <a:gd name="T2" fmla="*/ 59 w 176"/>
              <a:gd name="T3" fmla="*/ 134 h 176"/>
              <a:gd name="T4" fmla="*/ 55 w 176"/>
              <a:gd name="T5" fmla="*/ 139 h 176"/>
              <a:gd name="T6" fmla="*/ 21 w 176"/>
              <a:gd name="T7" fmla="*/ 155 h 176"/>
              <a:gd name="T8" fmla="*/ 37 w 176"/>
              <a:gd name="T9" fmla="*/ 120 h 176"/>
              <a:gd name="T10" fmla="*/ 42 w 176"/>
              <a:gd name="T11" fmla="*/ 117 h 176"/>
              <a:gd name="T12" fmla="*/ 41 w 176"/>
              <a:gd name="T13" fmla="*/ 98 h 176"/>
              <a:gd name="T14" fmla="*/ 48 w 176"/>
              <a:gd name="T15" fmla="*/ 91 h 176"/>
              <a:gd name="T16" fmla="*/ 64 w 176"/>
              <a:gd name="T17" fmla="*/ 63 h 176"/>
              <a:gd name="T18" fmla="*/ 30 w 176"/>
              <a:gd name="T19" fmla="*/ 68 h 176"/>
              <a:gd name="T20" fmla="*/ 0 w 176"/>
              <a:gd name="T21" fmla="*/ 97 h 176"/>
              <a:gd name="T22" fmla="*/ 25 w 176"/>
              <a:gd name="T23" fmla="*/ 93 h 176"/>
              <a:gd name="T24" fmla="*/ 41 w 176"/>
              <a:gd name="T25" fmla="*/ 98 h 176"/>
              <a:gd name="T26" fmla="*/ 41 w 176"/>
              <a:gd name="T27" fmla="*/ 107 h 176"/>
              <a:gd name="T28" fmla="*/ 68 w 176"/>
              <a:gd name="T29" fmla="*/ 134 h 176"/>
              <a:gd name="T30" fmla="*/ 77 w 176"/>
              <a:gd name="T31" fmla="*/ 126 h 176"/>
              <a:gd name="T32" fmla="*/ 50 w 176"/>
              <a:gd name="T33" fmla="*/ 99 h 176"/>
              <a:gd name="T34" fmla="*/ 41 w 176"/>
              <a:gd name="T35" fmla="*/ 107 h 176"/>
              <a:gd name="T36" fmla="*/ 176 w 176"/>
              <a:gd name="T37" fmla="*/ 0 h 176"/>
              <a:gd name="T38" fmla="*/ 163 w 176"/>
              <a:gd name="T39" fmla="*/ 56 h 176"/>
              <a:gd name="T40" fmla="*/ 153 w 176"/>
              <a:gd name="T41" fmla="*/ 70 h 176"/>
              <a:gd name="T42" fmla="*/ 129 w 176"/>
              <a:gd name="T43" fmla="*/ 90 h 176"/>
              <a:gd name="T44" fmla="*/ 84 w 176"/>
              <a:gd name="T45" fmla="*/ 122 h 176"/>
              <a:gd name="T46" fmla="*/ 54 w 176"/>
              <a:gd name="T47" fmla="*/ 92 h 176"/>
              <a:gd name="T48" fmla="*/ 85 w 176"/>
              <a:gd name="T49" fmla="*/ 46 h 176"/>
              <a:gd name="T50" fmla="*/ 105 w 176"/>
              <a:gd name="T51" fmla="*/ 22 h 176"/>
              <a:gd name="T52" fmla="*/ 119 w 176"/>
              <a:gd name="T53" fmla="*/ 13 h 176"/>
              <a:gd name="T54" fmla="*/ 176 w 176"/>
              <a:gd name="T55" fmla="*/ 0 h 176"/>
              <a:gd name="T56" fmla="*/ 152 w 176"/>
              <a:gd name="T57" fmla="*/ 58 h 176"/>
              <a:gd name="T58" fmla="*/ 118 w 176"/>
              <a:gd name="T59" fmla="*/ 24 h 176"/>
              <a:gd name="T60" fmla="*/ 112 w 176"/>
              <a:gd name="T61" fmla="*/ 29 h 176"/>
              <a:gd name="T62" fmla="*/ 97 w 176"/>
              <a:gd name="T63" fmla="*/ 45 h 176"/>
              <a:gd name="T64" fmla="*/ 130 w 176"/>
              <a:gd name="T65" fmla="*/ 78 h 176"/>
              <a:gd name="T66" fmla="*/ 147 w 176"/>
              <a:gd name="T67" fmla="*/ 64 h 176"/>
              <a:gd name="T68" fmla="*/ 152 w 176"/>
              <a:gd name="T69" fmla="*/ 58 h 176"/>
              <a:gd name="T70" fmla="*/ 117 w 176"/>
              <a:gd name="T71" fmla="*/ 58 h 176"/>
              <a:gd name="T72" fmla="*/ 131 w 176"/>
              <a:gd name="T73" fmla="*/ 58 h 176"/>
              <a:gd name="T74" fmla="*/ 131 w 176"/>
              <a:gd name="T75" fmla="*/ 45 h 176"/>
              <a:gd name="T76" fmla="*/ 117 w 176"/>
              <a:gd name="T77" fmla="*/ 45 h 176"/>
              <a:gd name="T78" fmla="*/ 117 w 176"/>
              <a:gd name="T79" fmla="*/ 58 h 176"/>
              <a:gd name="T80" fmla="*/ 85 w 176"/>
              <a:gd name="T81" fmla="*/ 128 h 176"/>
              <a:gd name="T82" fmla="*/ 77 w 176"/>
              <a:gd name="T83" fmla="*/ 135 h 176"/>
              <a:gd name="T84" fmla="*/ 83 w 176"/>
              <a:gd name="T85" fmla="*/ 151 h 176"/>
              <a:gd name="T86" fmla="*/ 78 w 176"/>
              <a:gd name="T87" fmla="*/ 176 h 176"/>
              <a:gd name="T88" fmla="*/ 108 w 176"/>
              <a:gd name="T89" fmla="*/ 146 h 176"/>
              <a:gd name="T90" fmla="*/ 112 w 176"/>
              <a:gd name="T91" fmla="*/ 112 h 176"/>
              <a:gd name="T92" fmla="*/ 85 w 176"/>
              <a:gd name="T9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2" y="117"/>
                </a:moveTo>
                <a:cubicBezTo>
                  <a:pt x="59" y="134"/>
                  <a:pt x="59" y="134"/>
                  <a:pt x="59" y="134"/>
                </a:cubicBezTo>
                <a:cubicBezTo>
                  <a:pt x="58" y="135"/>
                  <a:pt x="57" y="137"/>
                  <a:pt x="55" y="139"/>
                </a:cubicBezTo>
                <a:cubicBezTo>
                  <a:pt x="50" y="144"/>
                  <a:pt x="21" y="155"/>
                  <a:pt x="21" y="155"/>
                </a:cubicBezTo>
                <a:cubicBezTo>
                  <a:pt x="21" y="155"/>
                  <a:pt x="31" y="126"/>
                  <a:pt x="37" y="120"/>
                </a:cubicBezTo>
                <a:cubicBezTo>
                  <a:pt x="38" y="119"/>
                  <a:pt x="40" y="117"/>
                  <a:pt x="42" y="117"/>
                </a:cubicBezTo>
                <a:close/>
                <a:moveTo>
                  <a:pt x="41" y="98"/>
                </a:moveTo>
                <a:cubicBezTo>
                  <a:pt x="48" y="91"/>
                  <a:pt x="48" y="91"/>
                  <a:pt x="48" y="91"/>
                </a:cubicBezTo>
                <a:cubicBezTo>
                  <a:pt x="64" y="63"/>
                  <a:pt x="64" y="63"/>
                  <a:pt x="64" y="63"/>
                </a:cubicBezTo>
                <a:cubicBezTo>
                  <a:pt x="64" y="63"/>
                  <a:pt x="34" y="63"/>
                  <a:pt x="30" y="68"/>
                </a:cubicBezTo>
                <a:cubicBezTo>
                  <a:pt x="25" y="72"/>
                  <a:pt x="0" y="97"/>
                  <a:pt x="0" y="97"/>
                </a:cubicBezTo>
                <a:cubicBezTo>
                  <a:pt x="0" y="97"/>
                  <a:pt x="15" y="90"/>
                  <a:pt x="25" y="93"/>
                </a:cubicBezTo>
                <a:cubicBezTo>
                  <a:pt x="31" y="95"/>
                  <a:pt x="41" y="98"/>
                  <a:pt x="41" y="98"/>
                </a:cubicBezTo>
                <a:close/>
                <a:moveTo>
                  <a:pt x="41" y="107"/>
                </a:moveTo>
                <a:cubicBezTo>
                  <a:pt x="68" y="134"/>
                  <a:pt x="68" y="134"/>
                  <a:pt x="68" y="134"/>
                </a:cubicBezTo>
                <a:cubicBezTo>
                  <a:pt x="77" y="126"/>
                  <a:pt x="77" y="126"/>
                  <a:pt x="77" y="126"/>
                </a:cubicBezTo>
                <a:cubicBezTo>
                  <a:pt x="50" y="99"/>
                  <a:pt x="50" y="99"/>
                  <a:pt x="50" y="99"/>
                </a:cubicBezTo>
                <a:lnTo>
                  <a:pt x="41" y="107"/>
                </a:lnTo>
                <a:close/>
                <a:moveTo>
                  <a:pt x="176" y="0"/>
                </a:moveTo>
                <a:cubicBezTo>
                  <a:pt x="176" y="0"/>
                  <a:pt x="174" y="33"/>
                  <a:pt x="163" y="56"/>
                </a:cubicBezTo>
                <a:cubicBezTo>
                  <a:pt x="160" y="62"/>
                  <a:pt x="157" y="66"/>
                  <a:pt x="153" y="70"/>
                </a:cubicBezTo>
                <a:cubicBezTo>
                  <a:pt x="147" y="76"/>
                  <a:pt x="139" y="83"/>
                  <a:pt x="129" y="90"/>
                </a:cubicBezTo>
                <a:cubicBezTo>
                  <a:pt x="108" y="106"/>
                  <a:pt x="84" y="122"/>
                  <a:pt x="84" y="122"/>
                </a:cubicBezTo>
                <a:cubicBezTo>
                  <a:pt x="54" y="92"/>
                  <a:pt x="54" y="92"/>
                  <a:pt x="54" y="92"/>
                </a:cubicBezTo>
                <a:cubicBezTo>
                  <a:pt x="54" y="92"/>
                  <a:pt x="69" y="68"/>
                  <a:pt x="85" y="46"/>
                </a:cubicBezTo>
                <a:cubicBezTo>
                  <a:pt x="92" y="37"/>
                  <a:pt x="99" y="28"/>
                  <a:pt x="105" y="22"/>
                </a:cubicBezTo>
                <a:cubicBezTo>
                  <a:pt x="109" y="18"/>
                  <a:pt x="114" y="15"/>
                  <a:pt x="119" y="13"/>
                </a:cubicBezTo>
                <a:cubicBezTo>
                  <a:pt x="143" y="1"/>
                  <a:pt x="176" y="0"/>
                  <a:pt x="176" y="0"/>
                </a:cubicBezTo>
                <a:close/>
                <a:moveTo>
                  <a:pt x="152" y="58"/>
                </a:moveTo>
                <a:cubicBezTo>
                  <a:pt x="118" y="24"/>
                  <a:pt x="118" y="24"/>
                  <a:pt x="118" y="24"/>
                </a:cubicBezTo>
                <a:cubicBezTo>
                  <a:pt x="115" y="25"/>
                  <a:pt x="113" y="27"/>
                  <a:pt x="112" y="29"/>
                </a:cubicBezTo>
                <a:cubicBezTo>
                  <a:pt x="108" y="33"/>
                  <a:pt x="103" y="38"/>
                  <a:pt x="97" y="45"/>
                </a:cubicBezTo>
                <a:cubicBezTo>
                  <a:pt x="130" y="78"/>
                  <a:pt x="130" y="78"/>
                  <a:pt x="130" y="78"/>
                </a:cubicBezTo>
                <a:cubicBezTo>
                  <a:pt x="137" y="73"/>
                  <a:pt x="143" y="68"/>
                  <a:pt x="147" y="64"/>
                </a:cubicBezTo>
                <a:cubicBezTo>
                  <a:pt x="149" y="62"/>
                  <a:pt x="150" y="60"/>
                  <a:pt x="152" y="58"/>
                </a:cubicBezTo>
                <a:close/>
                <a:moveTo>
                  <a:pt x="117" y="58"/>
                </a:moveTo>
                <a:cubicBezTo>
                  <a:pt x="121" y="62"/>
                  <a:pt x="127" y="62"/>
                  <a:pt x="131" y="58"/>
                </a:cubicBezTo>
                <a:cubicBezTo>
                  <a:pt x="134" y="55"/>
                  <a:pt x="134" y="49"/>
                  <a:pt x="131" y="45"/>
                </a:cubicBezTo>
                <a:cubicBezTo>
                  <a:pt x="127" y="41"/>
                  <a:pt x="121" y="41"/>
                  <a:pt x="117" y="45"/>
                </a:cubicBezTo>
                <a:cubicBezTo>
                  <a:pt x="114" y="49"/>
                  <a:pt x="114" y="55"/>
                  <a:pt x="117" y="58"/>
                </a:cubicBezTo>
                <a:close/>
                <a:moveTo>
                  <a:pt x="85" y="128"/>
                </a:moveTo>
                <a:cubicBezTo>
                  <a:pt x="77" y="135"/>
                  <a:pt x="77" y="135"/>
                  <a:pt x="77" y="135"/>
                </a:cubicBezTo>
                <a:cubicBezTo>
                  <a:pt x="77" y="135"/>
                  <a:pt x="81" y="145"/>
                  <a:pt x="83" y="151"/>
                </a:cubicBezTo>
                <a:cubicBezTo>
                  <a:pt x="86" y="161"/>
                  <a:pt x="78" y="176"/>
                  <a:pt x="78" y="176"/>
                </a:cubicBezTo>
                <a:cubicBezTo>
                  <a:pt x="78" y="176"/>
                  <a:pt x="104" y="150"/>
                  <a:pt x="108" y="146"/>
                </a:cubicBezTo>
                <a:cubicBezTo>
                  <a:pt x="112" y="141"/>
                  <a:pt x="112" y="112"/>
                  <a:pt x="112" y="112"/>
                </a:cubicBezTo>
                <a:lnTo>
                  <a:pt x="85" y="1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latin typeface="微软雅黑" pitchFamily="34" charset="-122"/>
              <a:ea typeface="微软雅黑" pitchFamily="34" charset="-122"/>
              <a:sym typeface="思源黑体 CN Medium" panose="020B0600000000000000" pitchFamily="34" charset="-122"/>
            </a:endParaRPr>
          </a:p>
        </p:txBody>
      </p:sp>
      <p:grpSp>
        <p:nvGrpSpPr>
          <p:cNvPr id="2" name="组合 1">
            <a:extLst>
              <a:ext uri="{FF2B5EF4-FFF2-40B4-BE49-F238E27FC236}">
                <a16:creationId xmlns:a16="http://schemas.microsoft.com/office/drawing/2014/main" id="{A2E1D816-EFF1-B94D-BDFD-FB733A43381C}"/>
              </a:ext>
            </a:extLst>
          </p:cNvPr>
          <p:cNvGrpSpPr/>
          <p:nvPr/>
        </p:nvGrpSpPr>
        <p:grpSpPr>
          <a:xfrm>
            <a:off x="10962155" y="3978609"/>
            <a:ext cx="802198" cy="482855"/>
            <a:chOff x="10923969" y="5565309"/>
            <a:chExt cx="802198" cy="482855"/>
          </a:xfrm>
        </p:grpSpPr>
        <p:sp>
          <p:nvSpPr>
            <p:cNvPr id="39" name="íš1ïďè">
              <a:extLst>
                <a:ext uri="{FF2B5EF4-FFF2-40B4-BE49-F238E27FC236}">
                  <a16:creationId xmlns:a16="http://schemas.microsoft.com/office/drawing/2014/main" id="{B598BD5B-D45E-4250-8134-093341909D2A}"/>
                </a:ext>
              </a:extLst>
            </p:cNvPr>
            <p:cNvSpPr/>
            <p:nvPr/>
          </p:nvSpPr>
          <p:spPr>
            <a:xfrm>
              <a:off x="11012776" y="5565309"/>
              <a:ext cx="630865" cy="482855"/>
            </a:xfrm>
            <a:prstGeom prst="roundRect">
              <a:avLst/>
            </a:prstGeom>
            <a:solidFill>
              <a:srgbClr val="148CC9"/>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微软雅黑" pitchFamily="34" charset="-122"/>
                <a:ea typeface="微软雅黑" pitchFamily="34" charset="-122"/>
              </a:endParaRPr>
            </a:p>
          </p:txBody>
        </p:sp>
        <p:sp>
          <p:nvSpPr>
            <p:cNvPr id="41" name="ï$1ïḑê">
              <a:extLst>
                <a:ext uri="{FF2B5EF4-FFF2-40B4-BE49-F238E27FC236}">
                  <a16:creationId xmlns:a16="http://schemas.microsoft.com/office/drawing/2014/main" id="{4576AEDC-CEC4-42D2-8658-221206F6E1A5}"/>
                </a:ext>
              </a:extLst>
            </p:cNvPr>
            <p:cNvSpPr txBox="1"/>
            <p:nvPr/>
          </p:nvSpPr>
          <p:spPr>
            <a:xfrm>
              <a:off x="10923969" y="5615592"/>
              <a:ext cx="802198" cy="394472"/>
            </a:xfrm>
            <a:prstGeom prst="rect">
              <a:avLst/>
            </a:prstGeom>
            <a:noFill/>
            <a:ln>
              <a:noFill/>
            </a:ln>
          </p:spPr>
          <p:txBody>
            <a:bodyPr wrap="square" lIns="91440" tIns="45720" rIns="91440" bIns="45720" anchor="ctr" anchorCtr="0">
              <a:noAutofit/>
            </a:bodyPr>
            <a:lstStyle/>
            <a:p>
              <a:pPr marL="0" marR="0" lvl="0" indent="0" algn="ctr" rtl="0">
                <a:buSzPct val="25000"/>
                <a:buNone/>
              </a:pPr>
              <a:r>
                <a:rPr lang="zh-CN" altLang="en-US" sz="2000" b="1" dirty="0">
                  <a:solidFill>
                    <a:schemeClr val="lt1"/>
                  </a:solidFill>
                  <a:latin typeface="微软雅黑" pitchFamily="34" charset="-122"/>
                  <a:ea typeface="微软雅黑" pitchFamily="34" charset="-122"/>
                </a:rPr>
                <a:t>国产</a:t>
              </a:r>
              <a:endParaRPr lang="zh-CN" altLang="en-US" sz="2000" b="1" u="none" strike="noStrike" cap="none" baseline="0" dirty="0">
                <a:solidFill>
                  <a:schemeClr val="lt1"/>
                </a:solidFill>
                <a:latin typeface="微软雅黑" pitchFamily="34" charset="-122"/>
                <a:ea typeface="微软雅黑" pitchFamily="34" charset="-122"/>
              </a:endParaRPr>
            </a:p>
          </p:txBody>
        </p:sp>
      </p:grpSp>
      <p:sp>
        <p:nvSpPr>
          <p:cNvPr id="58" name="TextBox 44"/>
          <p:cNvSpPr txBox="1"/>
          <p:nvPr/>
        </p:nvSpPr>
        <p:spPr>
          <a:xfrm>
            <a:off x="3163846" y="4299695"/>
            <a:ext cx="5707011" cy="1365365"/>
          </a:xfrm>
          <a:prstGeom prst="rect">
            <a:avLst/>
          </a:prstGeom>
          <a:noFill/>
        </p:spPr>
        <p:txBody>
          <a:bodyPr wrap="square" lIns="72000" tIns="36000" rIns="72000" bIns="36000" rtlCol="0" anchor="t">
            <a:spAutoFit/>
          </a:bodyPr>
          <a:lstStyle/>
          <a:p>
            <a:r>
              <a:rPr lang="fr-FR" altLang="zh-CN" sz="1200" b="1" dirty="0" smtClean="0">
                <a:solidFill>
                  <a:srgbClr val="FF0000"/>
                </a:solidFill>
                <a:latin typeface="Microsoft YaHei" panose="020B0503020204020204" pitchFamily="34" charset="-122"/>
                <a:ea typeface="Microsoft YaHei" panose="020B0503020204020204" pitchFamily="34" charset="-122"/>
                <a:sym typeface="思源黑体 CN Medium" panose="020B0600000000000000" pitchFamily="34" charset="-122"/>
              </a:rPr>
              <a:t>2015-Le </a:t>
            </a:r>
            <a:r>
              <a:rPr lang="fr-FR" altLang="zh-CN" sz="1200" b="1" dirty="0">
                <a:solidFill>
                  <a:srgbClr val="FF0000"/>
                </a:solidFill>
                <a:latin typeface="Microsoft YaHei" panose="020B0503020204020204" pitchFamily="34" charset="-122"/>
                <a:ea typeface="Microsoft YaHei" panose="020B0503020204020204" pitchFamily="34" charset="-122"/>
                <a:sym typeface="思源黑体 CN Medium" panose="020B0600000000000000" pitchFamily="34" charset="-122"/>
              </a:rPr>
              <a:t>principe d'encourager l'innovation et d'utiliser les technologies appropriées</a:t>
            </a:r>
          </a:p>
          <a:p>
            <a:r>
              <a:rPr lang="fr-FR" altLang="zh-CN" sz="1200" b="1" dirty="0">
                <a:solidFill>
                  <a:srgbClr val="FF0000"/>
                </a:solidFill>
                <a:latin typeface="Microsoft YaHei" panose="020B0503020204020204" pitchFamily="34" charset="-122"/>
                <a:ea typeface="Microsoft YaHei" panose="020B0503020204020204" pitchFamily="34" charset="-122"/>
                <a:sym typeface="思源黑体 CN Medium" panose="020B0600000000000000" pitchFamily="34" charset="-122"/>
              </a:rPr>
              <a:t>L'avis de la Commission nationale de développement et de réforme sur les questions relatives à l'accélération de l'acceptation et de l'examen des articles de prix des services médicaux nouvellement ajoutés propose d'accélérer l'approbation des technologies médicales innovantes</a:t>
            </a:r>
            <a:endParaRPr lang="id-ID" sz="1200" b="1" dirty="0">
              <a:solidFill>
                <a:srgbClr val="FF0000"/>
              </a:solidFill>
              <a:latin typeface="Microsoft YaHei" panose="020B0503020204020204" pitchFamily="34" charset="-122"/>
              <a:ea typeface="Microsoft YaHei" panose="020B0503020204020204" pitchFamily="34" charset="-122"/>
              <a:sym typeface="思源黑体 CN Medium" panose="020B0600000000000000" pitchFamily="34" charset="-122"/>
            </a:endParaRPr>
          </a:p>
        </p:txBody>
      </p:sp>
      <p:sp>
        <p:nvSpPr>
          <p:cNvPr id="70" name="Oval 14"/>
          <p:cNvSpPr>
            <a:spLocks noChangeArrowheads="1"/>
          </p:cNvSpPr>
          <p:nvPr/>
        </p:nvSpPr>
        <p:spPr bwMode="auto">
          <a:xfrm>
            <a:off x="2601847" y="4317628"/>
            <a:ext cx="630222" cy="514800"/>
          </a:xfrm>
          <a:prstGeom prst="ellipse">
            <a:avLst/>
          </a:prstGeom>
          <a:solidFill>
            <a:srgbClr val="D0375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ea"/>
              <a:sym typeface="思源黑体 CN Medium" panose="020B0600000000000000" pitchFamily="34" charset="-122"/>
            </a:endParaRPr>
          </a:p>
        </p:txBody>
      </p:sp>
      <p:sp>
        <p:nvSpPr>
          <p:cNvPr id="71" name="Freeform 54"/>
          <p:cNvSpPr>
            <a:spLocks noChangeAspect="1" noEditPoints="1"/>
          </p:cNvSpPr>
          <p:nvPr/>
        </p:nvSpPr>
        <p:spPr bwMode="auto">
          <a:xfrm>
            <a:off x="2794407" y="4422028"/>
            <a:ext cx="188676" cy="306000"/>
          </a:xfrm>
          <a:custGeom>
            <a:avLst/>
            <a:gdLst>
              <a:gd name="T0" fmla="*/ 212 w 1049"/>
              <a:gd name="T1" fmla="*/ 312 h 2063"/>
              <a:gd name="T2" fmla="*/ 524 w 1049"/>
              <a:gd name="T3" fmla="*/ 0 h 2063"/>
              <a:gd name="T4" fmla="*/ 836 w 1049"/>
              <a:gd name="T5" fmla="*/ 312 h 2063"/>
              <a:gd name="T6" fmla="*/ 524 w 1049"/>
              <a:gd name="T7" fmla="*/ 624 h 2063"/>
              <a:gd name="T8" fmla="*/ 212 w 1049"/>
              <a:gd name="T9" fmla="*/ 312 h 2063"/>
              <a:gd name="T10" fmla="*/ 849 w 1049"/>
              <a:gd name="T11" fmla="*/ 1429 h 2063"/>
              <a:gd name="T12" fmla="*/ 909 w 1049"/>
              <a:gd name="T13" fmla="*/ 1198 h 2063"/>
              <a:gd name="T14" fmla="*/ 970 w 1049"/>
              <a:gd name="T15" fmla="*/ 779 h 2063"/>
              <a:gd name="T16" fmla="*/ 761 w 1049"/>
              <a:gd name="T17" fmla="*/ 722 h 2063"/>
              <a:gd name="T18" fmla="*/ 524 w 1049"/>
              <a:gd name="T19" fmla="*/ 666 h 2063"/>
              <a:gd name="T20" fmla="*/ 288 w 1049"/>
              <a:gd name="T21" fmla="*/ 722 h 2063"/>
              <a:gd name="T22" fmla="*/ 79 w 1049"/>
              <a:gd name="T23" fmla="*/ 779 h 2063"/>
              <a:gd name="T24" fmla="*/ 140 w 1049"/>
              <a:gd name="T25" fmla="*/ 1198 h 2063"/>
              <a:gd name="T26" fmla="*/ 200 w 1049"/>
              <a:gd name="T27" fmla="*/ 1429 h 2063"/>
              <a:gd name="T28" fmla="*/ 0 w 1049"/>
              <a:gd name="T29" fmla="*/ 2015 h 2063"/>
              <a:gd name="T30" fmla="*/ 524 w 1049"/>
              <a:gd name="T31" fmla="*/ 2063 h 2063"/>
              <a:gd name="T32" fmla="*/ 1049 w 1049"/>
              <a:gd name="T33" fmla="*/ 2015 h 2063"/>
              <a:gd name="T34" fmla="*/ 849 w 1049"/>
              <a:gd name="T35" fmla="*/ 142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9" h="2063">
                <a:moveTo>
                  <a:pt x="212" y="312"/>
                </a:moveTo>
                <a:cubicBezTo>
                  <a:pt x="212" y="140"/>
                  <a:pt x="352" y="0"/>
                  <a:pt x="524" y="0"/>
                </a:cubicBezTo>
                <a:cubicBezTo>
                  <a:pt x="697" y="0"/>
                  <a:pt x="836" y="140"/>
                  <a:pt x="836" y="312"/>
                </a:cubicBezTo>
                <a:cubicBezTo>
                  <a:pt x="836" y="485"/>
                  <a:pt x="697" y="624"/>
                  <a:pt x="524" y="624"/>
                </a:cubicBezTo>
                <a:cubicBezTo>
                  <a:pt x="352" y="624"/>
                  <a:pt x="212" y="485"/>
                  <a:pt x="212" y="312"/>
                </a:cubicBezTo>
                <a:close/>
                <a:moveTo>
                  <a:pt x="849" y="1429"/>
                </a:moveTo>
                <a:cubicBezTo>
                  <a:pt x="849" y="1335"/>
                  <a:pt x="879" y="1289"/>
                  <a:pt x="909" y="1198"/>
                </a:cubicBezTo>
                <a:cubicBezTo>
                  <a:pt x="938" y="1106"/>
                  <a:pt x="970" y="779"/>
                  <a:pt x="970" y="779"/>
                </a:cubicBezTo>
                <a:cubicBezTo>
                  <a:pt x="970" y="779"/>
                  <a:pt x="933" y="741"/>
                  <a:pt x="761" y="722"/>
                </a:cubicBezTo>
                <a:cubicBezTo>
                  <a:pt x="729" y="706"/>
                  <a:pt x="635" y="666"/>
                  <a:pt x="524" y="666"/>
                </a:cubicBezTo>
                <a:cubicBezTo>
                  <a:pt x="414" y="666"/>
                  <a:pt x="320" y="706"/>
                  <a:pt x="288" y="722"/>
                </a:cubicBezTo>
                <a:cubicBezTo>
                  <a:pt x="116" y="741"/>
                  <a:pt x="79" y="779"/>
                  <a:pt x="79" y="779"/>
                </a:cubicBezTo>
                <a:cubicBezTo>
                  <a:pt x="79" y="779"/>
                  <a:pt x="110" y="1106"/>
                  <a:pt x="140" y="1198"/>
                </a:cubicBezTo>
                <a:cubicBezTo>
                  <a:pt x="170" y="1289"/>
                  <a:pt x="200" y="1335"/>
                  <a:pt x="200" y="1429"/>
                </a:cubicBezTo>
                <a:cubicBezTo>
                  <a:pt x="200" y="1523"/>
                  <a:pt x="0" y="2015"/>
                  <a:pt x="0" y="2015"/>
                </a:cubicBezTo>
                <a:cubicBezTo>
                  <a:pt x="0" y="2015"/>
                  <a:pt x="60" y="2063"/>
                  <a:pt x="524" y="2063"/>
                </a:cubicBezTo>
                <a:cubicBezTo>
                  <a:pt x="989" y="2063"/>
                  <a:pt x="1049" y="2015"/>
                  <a:pt x="1049" y="2015"/>
                </a:cubicBezTo>
                <a:cubicBezTo>
                  <a:pt x="1049" y="2015"/>
                  <a:pt x="849" y="1523"/>
                  <a:pt x="849" y="14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ea"/>
              <a:sym typeface="思源黑体 CN Medium" panose="020B0600000000000000" pitchFamily="34" charset="-122"/>
            </a:endParaRPr>
          </a:p>
        </p:txBody>
      </p:sp>
      <p:sp>
        <p:nvSpPr>
          <p:cNvPr id="86" name="Oval 26"/>
          <p:cNvSpPr>
            <a:spLocks noChangeArrowheads="1"/>
          </p:cNvSpPr>
          <p:nvPr/>
        </p:nvSpPr>
        <p:spPr bwMode="auto">
          <a:xfrm>
            <a:off x="1510534" y="3445709"/>
            <a:ext cx="240713"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7" name="Oval 27"/>
          <p:cNvSpPr>
            <a:spLocks noChangeArrowheads="1"/>
          </p:cNvSpPr>
          <p:nvPr/>
        </p:nvSpPr>
        <p:spPr bwMode="auto">
          <a:xfrm>
            <a:off x="1912676" y="3445709"/>
            <a:ext cx="238620" cy="249156"/>
          </a:xfrm>
          <a:prstGeom prst="ellipse">
            <a:avLst/>
          </a:prstGeom>
          <a:solidFill>
            <a:srgbClr val="02A6B5"/>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8" name="Oval 28"/>
          <p:cNvSpPr>
            <a:spLocks noChangeArrowheads="1"/>
          </p:cNvSpPr>
          <p:nvPr/>
        </p:nvSpPr>
        <p:spPr bwMode="auto">
          <a:xfrm>
            <a:off x="2314867" y="3445709"/>
            <a:ext cx="240713"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89" name="Oval 29"/>
          <p:cNvSpPr>
            <a:spLocks noChangeArrowheads="1"/>
          </p:cNvSpPr>
          <p:nvPr/>
        </p:nvSpPr>
        <p:spPr bwMode="auto">
          <a:xfrm>
            <a:off x="2717009" y="3445709"/>
            <a:ext cx="238620"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0" name="Oval 31"/>
          <p:cNvSpPr>
            <a:spLocks noChangeArrowheads="1"/>
          </p:cNvSpPr>
          <p:nvPr/>
        </p:nvSpPr>
        <p:spPr bwMode="auto">
          <a:xfrm>
            <a:off x="3131380" y="3445709"/>
            <a:ext cx="238620" cy="249156"/>
          </a:xfrm>
          <a:prstGeom prst="ellipse">
            <a:avLst/>
          </a:prstGeom>
          <a:solidFill>
            <a:srgbClr val="D03757">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1" name="Oval 32"/>
          <p:cNvSpPr>
            <a:spLocks noChangeArrowheads="1"/>
          </p:cNvSpPr>
          <p:nvPr/>
        </p:nvSpPr>
        <p:spPr bwMode="auto">
          <a:xfrm>
            <a:off x="3531430" y="3445709"/>
            <a:ext cx="238620" cy="249156"/>
          </a:xfrm>
          <a:prstGeom prst="ellipse">
            <a:avLst/>
          </a:prstGeom>
          <a:solidFill>
            <a:srgbClr val="D03757"/>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2" name="Oval 33"/>
          <p:cNvSpPr>
            <a:spLocks noChangeArrowheads="1"/>
          </p:cNvSpPr>
          <p:nvPr/>
        </p:nvSpPr>
        <p:spPr bwMode="auto">
          <a:xfrm>
            <a:off x="3931480" y="3445709"/>
            <a:ext cx="238620" cy="249156"/>
          </a:xfrm>
          <a:prstGeom prst="ellipse">
            <a:avLst/>
          </a:prstGeom>
          <a:solidFill>
            <a:srgbClr val="D03757">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3" name="Oval 34"/>
          <p:cNvSpPr>
            <a:spLocks noChangeArrowheads="1"/>
          </p:cNvSpPr>
          <p:nvPr/>
        </p:nvSpPr>
        <p:spPr bwMode="auto">
          <a:xfrm>
            <a:off x="4335764" y="3445709"/>
            <a:ext cx="238620" cy="249156"/>
          </a:xfrm>
          <a:prstGeom prst="ellipse">
            <a:avLst/>
          </a:prstGeom>
          <a:solidFill>
            <a:srgbClr val="D03757">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4" name="Oval 35"/>
          <p:cNvSpPr>
            <a:spLocks noChangeArrowheads="1"/>
          </p:cNvSpPr>
          <p:nvPr/>
        </p:nvSpPr>
        <p:spPr bwMode="auto">
          <a:xfrm>
            <a:off x="4735813" y="3445709"/>
            <a:ext cx="238620" cy="249156"/>
          </a:xfrm>
          <a:prstGeom prst="ellipse">
            <a:avLst/>
          </a:prstGeom>
          <a:solidFill>
            <a:srgbClr val="D03757">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5" name="Oval 36"/>
          <p:cNvSpPr>
            <a:spLocks noChangeArrowheads="1"/>
          </p:cNvSpPr>
          <p:nvPr/>
        </p:nvSpPr>
        <p:spPr bwMode="auto">
          <a:xfrm>
            <a:off x="5140049" y="3445709"/>
            <a:ext cx="234434" cy="249156"/>
          </a:xfrm>
          <a:prstGeom prst="ellipse">
            <a:avLst/>
          </a:prstGeom>
          <a:solidFill>
            <a:srgbClr val="FB8649">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6" name="Oval 37"/>
          <p:cNvSpPr>
            <a:spLocks noChangeArrowheads="1"/>
          </p:cNvSpPr>
          <p:nvPr/>
        </p:nvSpPr>
        <p:spPr bwMode="auto">
          <a:xfrm>
            <a:off x="5540146" y="3445709"/>
            <a:ext cx="238620" cy="249156"/>
          </a:xfrm>
          <a:prstGeom prst="ellipse">
            <a:avLst/>
          </a:prstGeom>
          <a:solidFill>
            <a:srgbClr val="FB8649"/>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7" name="Oval 38"/>
          <p:cNvSpPr>
            <a:spLocks noChangeArrowheads="1"/>
          </p:cNvSpPr>
          <p:nvPr/>
        </p:nvSpPr>
        <p:spPr bwMode="auto">
          <a:xfrm>
            <a:off x="5940197" y="3445709"/>
            <a:ext cx="238620" cy="249156"/>
          </a:xfrm>
          <a:prstGeom prst="ellipse">
            <a:avLst/>
          </a:prstGeom>
          <a:solidFill>
            <a:srgbClr val="FB8649">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8" name="Oval 39"/>
          <p:cNvSpPr>
            <a:spLocks noChangeArrowheads="1"/>
          </p:cNvSpPr>
          <p:nvPr/>
        </p:nvSpPr>
        <p:spPr bwMode="auto">
          <a:xfrm>
            <a:off x="6344480" y="3445709"/>
            <a:ext cx="238620" cy="249156"/>
          </a:xfrm>
          <a:prstGeom prst="ellipse">
            <a:avLst/>
          </a:prstGeom>
          <a:solidFill>
            <a:srgbClr val="FB8649">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9" name="Oval 40"/>
          <p:cNvSpPr>
            <a:spLocks noChangeArrowheads="1"/>
          </p:cNvSpPr>
          <p:nvPr/>
        </p:nvSpPr>
        <p:spPr bwMode="auto">
          <a:xfrm>
            <a:off x="6744530" y="3445709"/>
            <a:ext cx="238620" cy="249156"/>
          </a:xfrm>
          <a:prstGeom prst="ellipse">
            <a:avLst/>
          </a:prstGeom>
          <a:solidFill>
            <a:srgbClr val="FB8649">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0" name="Oval 41"/>
          <p:cNvSpPr>
            <a:spLocks noChangeArrowheads="1"/>
          </p:cNvSpPr>
          <p:nvPr/>
        </p:nvSpPr>
        <p:spPr bwMode="auto">
          <a:xfrm>
            <a:off x="7144604" y="3445709"/>
            <a:ext cx="240713" cy="249156"/>
          </a:xfrm>
          <a:prstGeom prst="ellipse">
            <a:avLst/>
          </a:prstGeom>
          <a:solidFill>
            <a:srgbClr val="FAD74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1" name="Oval 42"/>
          <p:cNvSpPr>
            <a:spLocks noChangeArrowheads="1"/>
          </p:cNvSpPr>
          <p:nvPr/>
        </p:nvSpPr>
        <p:spPr bwMode="auto">
          <a:xfrm>
            <a:off x="7548864" y="3445709"/>
            <a:ext cx="238620" cy="249156"/>
          </a:xfrm>
          <a:prstGeom prst="ellipse">
            <a:avLst/>
          </a:prstGeom>
          <a:solidFill>
            <a:srgbClr val="FAD745"/>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2" name="Oval 43"/>
          <p:cNvSpPr>
            <a:spLocks noChangeArrowheads="1"/>
          </p:cNvSpPr>
          <p:nvPr/>
        </p:nvSpPr>
        <p:spPr bwMode="auto">
          <a:xfrm>
            <a:off x="7948937" y="3445709"/>
            <a:ext cx="240713" cy="249156"/>
          </a:xfrm>
          <a:prstGeom prst="ellipse">
            <a:avLst/>
          </a:prstGeom>
          <a:solidFill>
            <a:srgbClr val="FAD74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3" name="Oval 44"/>
          <p:cNvSpPr>
            <a:spLocks noChangeArrowheads="1"/>
          </p:cNvSpPr>
          <p:nvPr/>
        </p:nvSpPr>
        <p:spPr bwMode="auto">
          <a:xfrm>
            <a:off x="8351080" y="3445709"/>
            <a:ext cx="238620" cy="249156"/>
          </a:xfrm>
          <a:prstGeom prst="ellipse">
            <a:avLst/>
          </a:prstGeom>
          <a:solidFill>
            <a:srgbClr val="FAD74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4" name="Oval 46"/>
          <p:cNvSpPr>
            <a:spLocks noChangeArrowheads="1"/>
          </p:cNvSpPr>
          <p:nvPr/>
        </p:nvSpPr>
        <p:spPr bwMode="auto">
          <a:xfrm>
            <a:off x="8765450" y="3445709"/>
            <a:ext cx="238620" cy="249156"/>
          </a:xfrm>
          <a:prstGeom prst="ellipse">
            <a:avLst/>
          </a:prstGeom>
          <a:solidFill>
            <a:srgbClr val="02A6B5"/>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5" name="Oval 47"/>
          <p:cNvSpPr>
            <a:spLocks noChangeArrowheads="1"/>
          </p:cNvSpPr>
          <p:nvPr/>
        </p:nvSpPr>
        <p:spPr bwMode="auto">
          <a:xfrm>
            <a:off x="9165501" y="3445709"/>
            <a:ext cx="238620"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6" name="Oval 48"/>
          <p:cNvSpPr>
            <a:spLocks noChangeArrowheads="1"/>
          </p:cNvSpPr>
          <p:nvPr/>
        </p:nvSpPr>
        <p:spPr bwMode="auto">
          <a:xfrm>
            <a:off x="9569783" y="3445709"/>
            <a:ext cx="238620"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7" name="Oval 49"/>
          <p:cNvSpPr>
            <a:spLocks noChangeArrowheads="1"/>
          </p:cNvSpPr>
          <p:nvPr/>
        </p:nvSpPr>
        <p:spPr bwMode="auto">
          <a:xfrm>
            <a:off x="9969834" y="3445709"/>
            <a:ext cx="238620"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8" name="Oval 50"/>
          <p:cNvSpPr>
            <a:spLocks noChangeArrowheads="1"/>
          </p:cNvSpPr>
          <p:nvPr/>
        </p:nvSpPr>
        <p:spPr bwMode="auto">
          <a:xfrm>
            <a:off x="10374069" y="3445709"/>
            <a:ext cx="234434" cy="249156"/>
          </a:xfrm>
          <a:prstGeom prst="ellipse">
            <a:avLst/>
          </a:prstGeom>
          <a:solidFill>
            <a:srgbClr val="02A6B5">
              <a:lumMod val="40000"/>
              <a:lumOff val="6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9" name="Freeform 51"/>
          <p:cNvSpPr>
            <a:spLocks/>
          </p:cNvSpPr>
          <p:nvPr/>
        </p:nvSpPr>
        <p:spPr bwMode="auto">
          <a:xfrm>
            <a:off x="10772731" y="3429292"/>
            <a:ext cx="487706" cy="504757"/>
          </a:xfrm>
          <a:custGeom>
            <a:avLst/>
            <a:gdLst>
              <a:gd name="T0" fmla="*/ 135 w 149"/>
              <a:gd name="T1" fmla="*/ 66 h 149"/>
              <a:gd name="T2" fmla="*/ 140 w 149"/>
              <a:gd name="T3" fmla="*/ 60 h 149"/>
              <a:gd name="T4" fmla="*/ 135 w 149"/>
              <a:gd name="T5" fmla="*/ 14 h 149"/>
              <a:gd name="T6" fmla="*/ 89 w 149"/>
              <a:gd name="T7" fmla="*/ 9 h 149"/>
              <a:gd name="T8" fmla="*/ 83 w 149"/>
              <a:gd name="T9" fmla="*/ 14 h 149"/>
              <a:gd name="T10" fmla="*/ 14 w 149"/>
              <a:gd name="T11" fmla="*/ 83 h 149"/>
              <a:gd name="T12" fmla="*/ 10 w 149"/>
              <a:gd name="T13" fmla="*/ 89 h 149"/>
              <a:gd name="T14" fmla="*/ 14 w 149"/>
              <a:gd name="T15" fmla="*/ 135 h 149"/>
              <a:gd name="T16" fmla="*/ 60 w 149"/>
              <a:gd name="T17" fmla="*/ 139 h 149"/>
              <a:gd name="T18" fmla="*/ 66 w 149"/>
              <a:gd name="T19" fmla="*/ 135 h 149"/>
              <a:gd name="T20" fmla="*/ 135 w 149"/>
              <a:gd name="T21" fmla="*/ 6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135" y="66"/>
                </a:moveTo>
                <a:cubicBezTo>
                  <a:pt x="137" y="64"/>
                  <a:pt x="138" y="62"/>
                  <a:pt x="140" y="60"/>
                </a:cubicBezTo>
                <a:cubicBezTo>
                  <a:pt x="149" y="46"/>
                  <a:pt x="147" y="27"/>
                  <a:pt x="135" y="14"/>
                </a:cubicBezTo>
                <a:cubicBezTo>
                  <a:pt x="122" y="2"/>
                  <a:pt x="103" y="0"/>
                  <a:pt x="89" y="9"/>
                </a:cubicBezTo>
                <a:cubicBezTo>
                  <a:pt x="87" y="11"/>
                  <a:pt x="85" y="12"/>
                  <a:pt x="83" y="14"/>
                </a:cubicBezTo>
                <a:cubicBezTo>
                  <a:pt x="14" y="83"/>
                  <a:pt x="14" y="83"/>
                  <a:pt x="14" y="83"/>
                </a:cubicBezTo>
                <a:cubicBezTo>
                  <a:pt x="12" y="85"/>
                  <a:pt x="11" y="87"/>
                  <a:pt x="10" y="89"/>
                </a:cubicBezTo>
                <a:cubicBezTo>
                  <a:pt x="0" y="103"/>
                  <a:pt x="1" y="122"/>
                  <a:pt x="14" y="135"/>
                </a:cubicBezTo>
                <a:cubicBezTo>
                  <a:pt x="26" y="148"/>
                  <a:pt x="46" y="149"/>
                  <a:pt x="60" y="139"/>
                </a:cubicBezTo>
                <a:cubicBezTo>
                  <a:pt x="62" y="138"/>
                  <a:pt x="64" y="137"/>
                  <a:pt x="66" y="135"/>
                </a:cubicBezTo>
                <a:lnTo>
                  <a:pt x="135" y="66"/>
                </a:lnTo>
                <a:close/>
              </a:path>
            </a:pathLst>
          </a:custGeom>
          <a:solidFill>
            <a:srgbClr val="02A6B5">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10" name="Freeform 52"/>
          <p:cNvSpPr>
            <a:spLocks/>
          </p:cNvSpPr>
          <p:nvPr/>
        </p:nvSpPr>
        <p:spPr bwMode="auto">
          <a:xfrm>
            <a:off x="10772731" y="3200661"/>
            <a:ext cx="487706" cy="506904"/>
          </a:xfrm>
          <a:custGeom>
            <a:avLst/>
            <a:gdLst>
              <a:gd name="T0" fmla="*/ 65 w 149"/>
              <a:gd name="T1" fmla="*/ 14 h 149"/>
              <a:gd name="T2" fmla="*/ 59 w 149"/>
              <a:gd name="T3" fmla="*/ 9 h 149"/>
              <a:gd name="T4" fmla="*/ 14 w 149"/>
              <a:gd name="T5" fmla="*/ 14 h 149"/>
              <a:gd name="T6" fmla="*/ 9 w 149"/>
              <a:gd name="T7" fmla="*/ 60 h 149"/>
              <a:gd name="T8" fmla="*/ 14 w 149"/>
              <a:gd name="T9" fmla="*/ 65 h 149"/>
              <a:gd name="T10" fmla="*/ 83 w 149"/>
              <a:gd name="T11" fmla="*/ 135 h 149"/>
              <a:gd name="T12" fmla="*/ 88 w 149"/>
              <a:gd name="T13" fmla="*/ 139 h 149"/>
              <a:gd name="T14" fmla="*/ 135 w 149"/>
              <a:gd name="T15" fmla="*/ 135 h 149"/>
              <a:gd name="T16" fmla="*/ 139 w 149"/>
              <a:gd name="T17" fmla="*/ 88 h 149"/>
              <a:gd name="T18" fmla="*/ 135 w 149"/>
              <a:gd name="T19" fmla="*/ 83 h 149"/>
              <a:gd name="T20" fmla="*/ 65 w 149"/>
              <a:gd name="T21"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9">
                <a:moveTo>
                  <a:pt x="65" y="14"/>
                </a:moveTo>
                <a:cubicBezTo>
                  <a:pt x="64" y="12"/>
                  <a:pt x="62" y="10"/>
                  <a:pt x="59" y="9"/>
                </a:cubicBezTo>
                <a:cubicBezTo>
                  <a:pt x="45" y="0"/>
                  <a:pt x="26" y="1"/>
                  <a:pt x="14" y="14"/>
                </a:cubicBezTo>
                <a:cubicBezTo>
                  <a:pt x="1" y="26"/>
                  <a:pt x="0" y="46"/>
                  <a:pt x="9" y="60"/>
                </a:cubicBezTo>
                <a:cubicBezTo>
                  <a:pt x="10" y="62"/>
                  <a:pt x="12" y="64"/>
                  <a:pt x="14" y="65"/>
                </a:cubicBezTo>
                <a:cubicBezTo>
                  <a:pt x="83" y="135"/>
                  <a:pt x="83" y="135"/>
                  <a:pt x="83" y="135"/>
                </a:cubicBezTo>
                <a:cubicBezTo>
                  <a:pt x="85" y="137"/>
                  <a:pt x="86" y="138"/>
                  <a:pt x="88" y="139"/>
                </a:cubicBezTo>
                <a:cubicBezTo>
                  <a:pt x="102" y="149"/>
                  <a:pt x="122" y="148"/>
                  <a:pt x="135" y="135"/>
                </a:cubicBezTo>
                <a:cubicBezTo>
                  <a:pt x="147" y="122"/>
                  <a:pt x="149" y="103"/>
                  <a:pt x="139" y="88"/>
                </a:cubicBezTo>
                <a:cubicBezTo>
                  <a:pt x="138" y="87"/>
                  <a:pt x="136" y="85"/>
                  <a:pt x="135" y="83"/>
                </a:cubicBezTo>
                <a:lnTo>
                  <a:pt x="65" y="14"/>
                </a:lnTo>
                <a:close/>
              </a:path>
            </a:pathLst>
          </a:custGeom>
          <a:solidFill>
            <a:srgbClr val="02A6B5">
              <a:alpha val="50000"/>
            </a:srgb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2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cxnSp>
        <p:nvCxnSpPr>
          <p:cNvPr id="132" name="Straight Connector 19"/>
          <p:cNvCxnSpPr>
            <a:cxnSpLocks/>
          </p:cNvCxnSpPr>
          <p:nvPr/>
        </p:nvCxnSpPr>
        <p:spPr>
          <a:xfrm flipH="1">
            <a:off x="3627139" y="3761597"/>
            <a:ext cx="1" cy="466019"/>
          </a:xfrm>
          <a:prstGeom prst="line">
            <a:avLst/>
          </a:prstGeom>
          <a:ln>
            <a:headEnd type="oval"/>
          </a:ln>
        </p:spPr>
        <p:style>
          <a:lnRef idx="2">
            <a:schemeClr val="accent2"/>
          </a:lnRef>
          <a:fillRef idx="0">
            <a:schemeClr val="accent2"/>
          </a:fillRef>
          <a:effectRef idx="1">
            <a:schemeClr val="accent2"/>
          </a:effectRef>
          <a:fontRef idx="minor">
            <a:schemeClr val="tx1"/>
          </a:fontRef>
        </p:style>
      </p:cxnSp>
      <p:sp>
        <p:nvSpPr>
          <p:cNvPr id="119" name="TextBox 44">
            <a:extLst>
              <a:ext uri="{FF2B5EF4-FFF2-40B4-BE49-F238E27FC236}">
                <a16:creationId xmlns:a16="http://schemas.microsoft.com/office/drawing/2014/main" id="{3350BA0C-D25C-434C-BC7D-CC63A484A948}"/>
              </a:ext>
            </a:extLst>
          </p:cNvPr>
          <p:cNvSpPr txBox="1"/>
          <p:nvPr/>
        </p:nvSpPr>
        <p:spPr>
          <a:xfrm>
            <a:off x="7275238" y="1145776"/>
            <a:ext cx="4623019" cy="1550031"/>
          </a:xfrm>
          <a:prstGeom prst="rect">
            <a:avLst/>
          </a:prstGeom>
          <a:solidFill>
            <a:schemeClr val="accent4">
              <a:lumMod val="20000"/>
              <a:lumOff val="80000"/>
            </a:schemeClr>
          </a:solidFill>
        </p:spPr>
        <p:txBody>
          <a:bodyPr wrap="square" lIns="72000" tIns="36000" rIns="72000" bIns="36000" rtlCol="0" anchor="t">
            <a:spAutoFit/>
          </a:bodyPr>
          <a:lstStyle/>
          <a:p>
            <a:pPr marL="342900" indent="-342900">
              <a:buFont typeface="Arial" panose="020B0604020202020204" pitchFamily="34" charset="0"/>
              <a:buChar char="•"/>
            </a:pPr>
            <a:r>
              <a:rPr lang="fr-FR" altLang="zh-CN" sz="1600" b="1" dirty="0" smtClean="0">
                <a:solidFill>
                  <a:srgbClr val="000000"/>
                </a:solidFill>
                <a:latin typeface="Microsoft YaHei" panose="020B0503020204020204" pitchFamily="34" charset="-122"/>
                <a:ea typeface="Microsoft YaHei" panose="020B0503020204020204" pitchFamily="34" charset="-122"/>
              </a:rPr>
              <a:t>Le </a:t>
            </a:r>
            <a:r>
              <a:rPr lang="fr-FR" altLang="zh-CN" sz="1600" b="1" dirty="0">
                <a:solidFill>
                  <a:srgbClr val="000000"/>
                </a:solidFill>
                <a:latin typeface="Microsoft YaHei" panose="020B0503020204020204" pitchFamily="34" charset="-122"/>
                <a:ea typeface="Microsoft YaHei" panose="020B0503020204020204" pitchFamily="34" charset="-122"/>
              </a:rPr>
              <a:t>processus de mise en œuvre de la version 2012 de la «spécification de projet» n'est pas uniforme</a:t>
            </a:r>
          </a:p>
          <a:p>
            <a:pPr marL="342900" indent="-342900">
              <a:buFont typeface="Arial" panose="020B0604020202020204" pitchFamily="34" charset="0"/>
              <a:buChar char="•"/>
            </a:pPr>
            <a:r>
              <a:rPr lang="fr-FR" altLang="zh-CN" sz="1600" b="1" dirty="0">
                <a:solidFill>
                  <a:srgbClr val="000000"/>
                </a:solidFill>
                <a:latin typeface="Microsoft YaHei" panose="020B0503020204020204" pitchFamily="34" charset="-122"/>
                <a:ea typeface="Microsoft YaHei" panose="020B0503020204020204" pitchFamily="34" charset="-122"/>
              </a:rPr>
              <a:t>Les projets divisés de différentes régions ont une épaisseur différente et une définition peu claire</a:t>
            </a:r>
            <a:endParaRPr lang="en-US" altLang="zh-CN" sz="1600" b="1" dirty="0">
              <a:solidFill>
                <a:srgbClr val="000000"/>
              </a:solidFill>
              <a:latin typeface="Microsoft YaHei" panose="020B0503020204020204" pitchFamily="34" charset="-122"/>
              <a:ea typeface="Microsoft YaHei" panose="020B0503020204020204" pitchFamily="34" charset="-122"/>
            </a:endParaRPr>
          </a:p>
        </p:txBody>
      </p:sp>
      <p:sp>
        <p:nvSpPr>
          <p:cNvPr id="40" name="文本框 7">
            <a:extLst>
              <a:ext uri="{FF2B5EF4-FFF2-40B4-BE49-F238E27FC236}">
                <a16:creationId xmlns:a16="http://schemas.microsoft.com/office/drawing/2014/main" id="{188D5420-CC4A-D849-87D2-7DFD5B688F60}"/>
              </a:ext>
            </a:extLst>
          </p:cNvPr>
          <p:cNvSpPr txBox="1"/>
          <p:nvPr/>
        </p:nvSpPr>
        <p:spPr>
          <a:xfrm>
            <a:off x="522868" y="447823"/>
            <a:ext cx="9422490" cy="369332"/>
          </a:xfrm>
          <a:prstGeom prst="rect">
            <a:avLst/>
          </a:prstGeom>
          <a:noFill/>
        </p:spPr>
        <p:txBody>
          <a:bodyPr wrap="square" rtlCol="0">
            <a:spAutoFit/>
          </a:bodyPr>
          <a:lstStyle/>
          <a:p>
            <a:pPr>
              <a:defRPr/>
            </a:pPr>
            <a:r>
              <a:rPr lang="fr-FR" altLang="zh-CN" b="1" dirty="0" smtClean="0">
                <a:solidFill>
                  <a:srgbClr val="148CC9"/>
                </a:solidFill>
                <a:latin typeface="微软雅黑" pitchFamily="34" charset="-122"/>
              </a:rPr>
              <a:t>Contexte </a:t>
            </a:r>
            <a:r>
              <a:rPr lang="fr-FR" altLang="zh-CN" b="1" dirty="0">
                <a:solidFill>
                  <a:srgbClr val="148CC9"/>
                </a:solidFill>
                <a:latin typeface="微软雅黑" pitchFamily="34" charset="-122"/>
              </a:rPr>
              <a:t>de la politique de paiement de la technologie médicale innovante</a:t>
            </a:r>
            <a:endParaRPr lang="zh-CN" altLang="en-US" b="1" dirty="0">
              <a:solidFill>
                <a:srgbClr val="148CC9"/>
              </a:solidFill>
              <a:latin typeface="微软雅黑" pitchFamily="34" charset="-122"/>
              <a:ea typeface="微软雅黑" pitchFamily="34" charset="-122"/>
            </a:endParaRPr>
          </a:p>
        </p:txBody>
      </p:sp>
    </p:spTree>
    <p:extLst>
      <p:ext uri="{BB962C8B-B14F-4D97-AF65-F5344CB8AC3E}">
        <p14:creationId xmlns:p14="http://schemas.microsoft.com/office/powerpoint/2010/main" val="94989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E3CF8A0-1A47-3245-91A6-DA984F237064}"/>
              </a:ext>
            </a:extLst>
          </p:cNvPr>
          <p:cNvPicPr>
            <a:picLocks noChangeAspect="1"/>
          </p:cNvPicPr>
          <p:nvPr/>
        </p:nvPicPr>
        <p:blipFill>
          <a:blip r:embed="rId3"/>
          <a:stretch>
            <a:fillRect/>
          </a:stretch>
        </p:blipFill>
        <p:spPr>
          <a:xfrm>
            <a:off x="2978030" y="1431909"/>
            <a:ext cx="3434088" cy="3742732"/>
          </a:xfrm>
          <a:prstGeom prst="rect">
            <a:avLst/>
          </a:prstGeom>
        </p:spPr>
      </p:pic>
      <p:sp>
        <p:nvSpPr>
          <p:cNvPr id="12" name="TextBox 5">
            <a:extLst>
              <a:ext uri="{FF2B5EF4-FFF2-40B4-BE49-F238E27FC236}">
                <a16:creationId xmlns:a16="http://schemas.microsoft.com/office/drawing/2014/main" id="{C0CF961D-5B71-5443-9125-B162598184B4}"/>
              </a:ext>
            </a:extLst>
          </p:cNvPr>
          <p:cNvSpPr txBox="1"/>
          <p:nvPr/>
        </p:nvSpPr>
        <p:spPr>
          <a:xfrm>
            <a:off x="6819901" y="1274351"/>
            <a:ext cx="5265008" cy="2807885"/>
          </a:xfrm>
          <a:prstGeom prst="rect">
            <a:avLst/>
          </a:prstGeom>
          <a:noFill/>
        </p:spPr>
        <p:txBody>
          <a:bodyPr wrap="square" rtlCol="0">
            <a:spAutoFit/>
          </a:bodyPr>
          <a:lstStyle/>
          <a:p>
            <a:pPr>
              <a:lnSpc>
                <a:spcPct val="150000"/>
              </a:lnSpc>
              <a:buClr>
                <a:srgbClr val="0163AE"/>
              </a:buClr>
            </a:pPr>
            <a:r>
              <a:rPr lang="en-US" altLang="zh-CN" sz="2000" b="1" dirty="0">
                <a:latin typeface="微软雅黑" panose="020B0503020204020204" pitchFamily="34" charset="-122"/>
                <a:ea typeface="微软雅黑" panose="020B0503020204020204" pitchFamily="34" charset="-122"/>
                <a:sym typeface="+mn-ea"/>
              </a:rPr>
              <a:t>2018</a:t>
            </a:r>
            <a:r>
              <a:rPr lang="zh-CN" altLang="en-US" sz="2000" b="1" dirty="0">
                <a:latin typeface="微软雅黑" panose="020B0503020204020204" pitchFamily="34" charset="-122"/>
                <a:ea typeface="微软雅黑" panose="020B0503020204020204" pitchFamily="34" charset="-122"/>
                <a:sym typeface="+mn-ea"/>
              </a:rPr>
              <a:t>年国家医疗保障局成立后：</a:t>
            </a:r>
            <a:endParaRPr lang="en-US" sz="2000" dirty="0">
              <a:latin typeface="微软雅黑" panose="020B0503020204020204" pitchFamily="34" charset="-122"/>
              <a:ea typeface="微软雅黑" panose="020B0503020204020204" pitchFamily="34" charset="-122"/>
              <a:sym typeface="+mn-ea"/>
            </a:endParaRPr>
          </a:p>
          <a:p>
            <a:pPr marL="285750" indent="-285750">
              <a:lnSpc>
                <a:spcPct val="150000"/>
              </a:lnSpc>
              <a:buClr>
                <a:srgbClr val="0163AE"/>
              </a:buClr>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sym typeface="+mn-ea"/>
              </a:rPr>
              <a:t>整合创新技术定价</a:t>
            </a:r>
            <a:r>
              <a:rPr lang="en-US" altLang="zh-CN"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支付职能</a:t>
            </a:r>
            <a:endParaRPr lang="en-US" altLang="zh-CN" sz="2000" dirty="0">
              <a:latin typeface="微软雅黑" panose="020B0503020204020204" pitchFamily="34" charset="-122"/>
              <a:ea typeface="微软雅黑" panose="020B0503020204020204" pitchFamily="34" charset="-122"/>
              <a:sym typeface="+mn-ea"/>
            </a:endParaRPr>
          </a:p>
          <a:p>
            <a:pPr marL="285750" indent="-285750">
              <a:lnSpc>
                <a:spcPct val="150000"/>
              </a:lnSpc>
              <a:buClr>
                <a:srgbClr val="0163AE"/>
              </a:buClr>
              <a:buFont typeface="Wingdings" panose="05000000000000000000" charset="0"/>
              <a:buChar char="Ø"/>
            </a:pPr>
            <a:r>
              <a:rPr sz="2000" dirty="0" err="1">
                <a:latin typeface="微软雅黑" panose="020B0503020204020204" pitchFamily="34" charset="-122"/>
                <a:ea typeface="微软雅黑" panose="020B0503020204020204" pitchFamily="34" charset="-122"/>
                <a:sym typeface="+mn-ea"/>
              </a:rPr>
              <a:t>鼓励</a:t>
            </a:r>
            <a:r>
              <a:rPr sz="2000" b="1" dirty="0" err="1">
                <a:solidFill>
                  <a:srgbClr val="148CC9"/>
                </a:solidFill>
                <a:latin typeface="微软雅黑" panose="020B0503020204020204" pitchFamily="34" charset="-122"/>
                <a:ea typeface="微软雅黑" panose="020B0503020204020204" pitchFamily="34" charset="-122"/>
                <a:sym typeface="+mn-ea"/>
              </a:rPr>
              <a:t>创新</a:t>
            </a:r>
            <a:r>
              <a:rPr lang="zh-CN" altLang="en-US" sz="2000" b="1" dirty="0">
                <a:solidFill>
                  <a:srgbClr val="148CC9"/>
                </a:solidFill>
                <a:latin typeface="微软雅黑" panose="020B0503020204020204" pitchFamily="34" charset="-122"/>
                <a:ea typeface="微软雅黑" panose="020B0503020204020204" pitchFamily="34" charset="-122"/>
                <a:sym typeface="+mn-ea"/>
              </a:rPr>
              <a:t>医疗技术发展</a:t>
            </a:r>
            <a:endParaRPr lang="en-US" sz="2000" b="1" dirty="0">
              <a:solidFill>
                <a:srgbClr val="148CC9"/>
              </a:solidFill>
              <a:latin typeface="微软雅黑" panose="020B0503020204020204" pitchFamily="34" charset="-122"/>
              <a:ea typeface="微软雅黑" panose="020B0503020204020204" pitchFamily="34" charset="-122"/>
              <a:sym typeface="+mn-ea"/>
            </a:endParaRPr>
          </a:p>
          <a:p>
            <a:pPr marL="285750" indent="-285750">
              <a:lnSpc>
                <a:spcPct val="150000"/>
              </a:lnSpc>
              <a:buClr>
                <a:srgbClr val="0163AE"/>
              </a:buClr>
              <a:buFont typeface="Wingdings" panose="05000000000000000000" charset="0"/>
              <a:buChar char="Ø"/>
            </a:pPr>
            <a:r>
              <a:rPr lang="zh-CN" altLang="zh-CN" sz="2000" dirty="0">
                <a:latin typeface="微软雅黑" panose="020B0503020204020204" pitchFamily="34" charset="-122"/>
                <a:ea typeface="微软雅黑" panose="020B0503020204020204" pitchFamily="34" charset="-122"/>
              </a:rPr>
              <a:t>推进</a:t>
            </a:r>
            <a:r>
              <a:rPr lang="zh-CN" altLang="zh-CN" sz="2000" b="1" dirty="0">
                <a:solidFill>
                  <a:srgbClr val="148CC9"/>
                </a:solidFill>
                <a:latin typeface="微软雅黑" panose="020B0503020204020204" pitchFamily="34" charset="-122"/>
                <a:ea typeface="微软雅黑" panose="020B0503020204020204" pitchFamily="34" charset="-122"/>
              </a:rPr>
              <a:t>抗癌药、罕见病药</a:t>
            </a:r>
            <a:r>
              <a:rPr lang="zh-CN" altLang="zh-CN" sz="2000" dirty="0">
                <a:latin typeface="微软雅黑" panose="020B0503020204020204" pitchFamily="34" charset="-122"/>
                <a:ea typeface="微软雅黑" panose="020B0503020204020204" pitchFamily="34" charset="-122"/>
              </a:rPr>
              <a:t>纳入医保支付</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Clr>
                <a:srgbClr val="0163AE"/>
              </a:buClr>
              <a:buFont typeface="Wingdings" panose="05000000000000000000" charset="0"/>
              <a:buChar char="Ø"/>
            </a:pPr>
            <a:r>
              <a:rPr lang="zh-CN" altLang="en-US" sz="2000" b="1" dirty="0">
                <a:solidFill>
                  <a:srgbClr val="148CC9"/>
                </a:solidFill>
                <a:latin typeface="微软雅黑" panose="020B0503020204020204" pitchFamily="34" charset="-122"/>
                <a:ea typeface="微软雅黑" panose="020B0503020204020204" pitchFamily="34" charset="-122"/>
                <a:sym typeface="+mn-ea"/>
              </a:rPr>
              <a:t>医保目录动态调整</a:t>
            </a:r>
            <a:r>
              <a:rPr lang="zh-CN" altLang="en-US" sz="2000" dirty="0">
                <a:latin typeface="微软雅黑" panose="020B0503020204020204" pitchFamily="34" charset="-122"/>
                <a:ea typeface="微软雅黑" panose="020B0503020204020204" pitchFamily="34" charset="-122"/>
                <a:sym typeface="+mn-ea"/>
              </a:rPr>
              <a:t>中对</a:t>
            </a:r>
            <a:r>
              <a:rPr lang="zh-CN" altLang="en-US" sz="2000" b="1" dirty="0">
                <a:solidFill>
                  <a:srgbClr val="FF0000"/>
                </a:solidFill>
                <a:latin typeface="微软雅黑" panose="020B0503020204020204" pitchFamily="34" charset="-122"/>
                <a:ea typeface="微软雅黑" panose="020B0503020204020204" pitchFamily="34" charset="-122"/>
                <a:sym typeface="+mn-ea"/>
              </a:rPr>
              <a:t>专家投票意见</a:t>
            </a:r>
            <a:r>
              <a:rPr lang="zh-CN" altLang="en-US" sz="2000" dirty="0">
                <a:latin typeface="微软雅黑" panose="020B0503020204020204" pitchFamily="34" charset="-122"/>
                <a:ea typeface="微软雅黑" panose="020B0503020204020204" pitchFamily="34" charset="-122"/>
                <a:sym typeface="+mn-ea"/>
              </a:rPr>
              <a:t>、临床疗效和价格合理方面的关注不变</a:t>
            </a:r>
            <a:endParaRPr lang="en-US" sz="2000" dirty="0">
              <a:latin typeface="微软雅黑" panose="020B0503020204020204" pitchFamily="34" charset="-122"/>
              <a:ea typeface="微软雅黑" panose="020B0503020204020204" pitchFamily="34" charset="-122"/>
              <a:sym typeface="+mn-ea"/>
            </a:endParaRPr>
          </a:p>
        </p:txBody>
      </p:sp>
      <p:pic>
        <p:nvPicPr>
          <p:cNvPr id="13" name="Picture 3">
            <a:extLst>
              <a:ext uri="{FF2B5EF4-FFF2-40B4-BE49-F238E27FC236}">
                <a16:creationId xmlns:a16="http://schemas.microsoft.com/office/drawing/2014/main" id="{03CF6122-27B3-8D4C-98EA-8BCD2C1C3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00" y="1431909"/>
            <a:ext cx="2129300" cy="305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AF8B76C0-CFF0-3848-864E-C56AD005E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00" y="4008873"/>
            <a:ext cx="2713500" cy="222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4">
            <a:extLst>
              <a:ext uri="{FF2B5EF4-FFF2-40B4-BE49-F238E27FC236}">
                <a16:creationId xmlns:a16="http://schemas.microsoft.com/office/drawing/2014/main" id="{726DF70D-740B-3E45-87A2-CB58C053ED37}"/>
              </a:ext>
            </a:extLst>
          </p:cNvPr>
          <p:cNvPicPr>
            <a:picLocks noChangeAspect="1"/>
          </p:cNvPicPr>
          <p:nvPr/>
        </p:nvPicPr>
        <p:blipFill>
          <a:blip r:embed="rId6"/>
          <a:srcRect r="-331" b="35471"/>
          <a:stretch>
            <a:fillRect/>
          </a:stretch>
        </p:blipFill>
        <p:spPr>
          <a:xfrm>
            <a:off x="2978030" y="3800934"/>
            <a:ext cx="3434088" cy="2429994"/>
          </a:xfrm>
          <a:prstGeom prst="rect">
            <a:avLst/>
          </a:prstGeom>
        </p:spPr>
      </p:pic>
      <p:pic>
        <p:nvPicPr>
          <p:cNvPr id="16" name="Picture 6" descr="https://ss1.bdstatic.com/70cFvXSh_Q1YnxGkpoWK1HF6hhy/it/u=3835675012,2346285721&amp;fm=26&amp;gp=0.jpg">
            <a:extLst>
              <a:ext uri="{FF2B5EF4-FFF2-40B4-BE49-F238E27FC236}">
                <a16:creationId xmlns:a16="http://schemas.microsoft.com/office/drawing/2014/main" id="{0EB61313-EFF8-2B43-8B41-094B25774C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150" t="21795" r="57083" b="6879"/>
          <a:stretch/>
        </p:blipFill>
        <p:spPr bwMode="auto">
          <a:xfrm>
            <a:off x="9043463" y="4008872"/>
            <a:ext cx="529515" cy="6873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
            <a:extLst>
              <a:ext uri="{FF2B5EF4-FFF2-40B4-BE49-F238E27FC236}">
                <a16:creationId xmlns:a16="http://schemas.microsoft.com/office/drawing/2014/main" id="{40F47D19-3763-6646-A7CB-E613B31B9273}"/>
              </a:ext>
            </a:extLst>
          </p:cNvPr>
          <p:cNvSpPr txBox="1"/>
          <p:nvPr/>
        </p:nvSpPr>
        <p:spPr>
          <a:xfrm>
            <a:off x="6819901" y="4822272"/>
            <a:ext cx="5130799" cy="1422890"/>
          </a:xfrm>
          <a:prstGeom prst="rect">
            <a:avLst/>
          </a:prstGeom>
          <a:noFill/>
          <a:ln w="25400">
            <a:solidFill>
              <a:srgbClr val="FF0000"/>
            </a:solidFill>
            <a:prstDash val="dash"/>
          </a:ln>
        </p:spPr>
        <p:txBody>
          <a:bodyPr wrap="square" rtlCol="0">
            <a:spAutoFit/>
          </a:bodyPr>
          <a:lstStyle/>
          <a:p>
            <a:pPr marL="342900" indent="-342900">
              <a:lnSpc>
                <a:spcPct val="150000"/>
              </a:lnSpc>
              <a:buClr>
                <a:srgbClr val="0163AE"/>
              </a:buClr>
              <a:buFont typeface="Wingdings" pitchFamily="2" charset="2"/>
              <a:buChar char="u"/>
            </a:pPr>
            <a:r>
              <a:rPr lang="zh-CN" altLang="en-US" sz="2000" b="1" dirty="0">
                <a:solidFill>
                  <a:schemeClr val="accent3"/>
                </a:solidFill>
                <a:latin typeface="微软雅黑" panose="020B0503020204020204" pitchFamily="34" charset="-122"/>
                <a:ea typeface="微软雅黑" panose="020B0503020204020204" pitchFamily="34" charset="-122"/>
                <a:sym typeface="+mn-ea"/>
              </a:rPr>
              <a:t>价格谈判已成为未来创新医疗技术进入医保目录的重要途径</a:t>
            </a:r>
            <a:endParaRPr lang="en-US" altLang="zh-CN" sz="2000" b="1" dirty="0">
              <a:solidFill>
                <a:schemeClr val="accent3"/>
              </a:solidFill>
              <a:latin typeface="微软雅黑" panose="020B0503020204020204" pitchFamily="34" charset="-122"/>
              <a:ea typeface="微软雅黑" panose="020B0503020204020204" pitchFamily="34" charset="-122"/>
              <a:sym typeface="+mn-ea"/>
            </a:endParaRPr>
          </a:p>
          <a:p>
            <a:pPr marL="342900" indent="-342900">
              <a:lnSpc>
                <a:spcPct val="150000"/>
              </a:lnSpc>
              <a:buClr>
                <a:srgbClr val="0163AE"/>
              </a:buClr>
              <a:buFont typeface="Wingdings" pitchFamily="2" charset="2"/>
              <a:buChar char="u"/>
            </a:pPr>
            <a:r>
              <a:rPr sz="2000" b="1" dirty="0" err="1">
                <a:solidFill>
                  <a:schemeClr val="accent3"/>
                </a:solidFill>
                <a:latin typeface="微软雅黑" panose="020B0503020204020204" pitchFamily="34" charset="-122"/>
                <a:ea typeface="微软雅黑" panose="020B0503020204020204" pitchFamily="34" charset="-122"/>
                <a:sym typeface="+mn-ea"/>
              </a:rPr>
              <a:t>支付方式</a:t>
            </a:r>
            <a:r>
              <a:rPr lang="zh-CN" altLang="en-US" sz="2000" b="1" dirty="0">
                <a:solidFill>
                  <a:schemeClr val="accent3"/>
                </a:solidFill>
                <a:latin typeface="微软雅黑" panose="020B0503020204020204" pitchFamily="34" charset="-122"/>
                <a:ea typeface="微软雅黑" panose="020B0503020204020204" pitchFamily="34" charset="-122"/>
                <a:sym typeface="+mn-ea"/>
              </a:rPr>
              <a:t>（</a:t>
            </a:r>
            <a:r>
              <a:rPr lang="en-US" altLang="zh-CN" sz="2000" b="1" dirty="0">
                <a:solidFill>
                  <a:schemeClr val="accent3"/>
                </a:solidFill>
                <a:latin typeface="微软雅黑" panose="020B0503020204020204" pitchFamily="34" charset="-122"/>
                <a:ea typeface="微软雅黑" panose="020B0503020204020204" pitchFamily="34" charset="-122"/>
                <a:sym typeface="+mn-ea"/>
              </a:rPr>
              <a:t>e.g.</a:t>
            </a:r>
            <a:r>
              <a:rPr lang="zh-CN" altLang="en-US" sz="2000" b="1" dirty="0">
                <a:solidFill>
                  <a:schemeClr val="accent3"/>
                </a:solidFill>
                <a:latin typeface="微软雅黑" panose="020B0503020204020204" pitchFamily="34" charset="-122"/>
                <a:ea typeface="微软雅黑" panose="020B0503020204020204" pitchFamily="34" charset="-122"/>
                <a:sym typeface="+mn-ea"/>
              </a:rPr>
              <a:t>创新支付方式）仍需探索</a:t>
            </a:r>
            <a:endParaRPr lang="zh-CN" sz="1600" b="1" dirty="0">
              <a:solidFill>
                <a:schemeClr val="accent3"/>
              </a:solidFill>
              <a:latin typeface="微软雅黑" panose="020B0503020204020204" pitchFamily="34" charset="-122"/>
              <a:ea typeface="微软雅黑" panose="020B0503020204020204" pitchFamily="34" charset="-122"/>
              <a:sym typeface="+mn-ea"/>
            </a:endParaRPr>
          </a:p>
        </p:txBody>
      </p:sp>
      <p:pic>
        <p:nvPicPr>
          <p:cNvPr id="18" name="图片 17" descr="logo">
            <a:extLst>
              <a:ext uri="{FF2B5EF4-FFF2-40B4-BE49-F238E27FC236}">
                <a16:creationId xmlns:a16="http://schemas.microsoft.com/office/drawing/2014/main" id="{F75CAAAB-E64D-1345-AB5B-4DFD60E69D1A}"/>
              </a:ext>
            </a:extLst>
          </p:cNvPr>
          <p:cNvPicPr/>
          <p:nvPr/>
        </p:nvPicPr>
        <p:blipFill>
          <a:blip r:embed="rId8" cstate="print"/>
          <a:srcRect/>
          <a:stretch>
            <a:fillRect/>
          </a:stretch>
        </p:blipFill>
        <p:spPr bwMode="auto">
          <a:xfrm>
            <a:off x="10859611" y="257918"/>
            <a:ext cx="972272" cy="814314"/>
          </a:xfrm>
          <a:prstGeom prst="rect">
            <a:avLst/>
          </a:prstGeom>
          <a:noFill/>
          <a:ln w="9525">
            <a:noFill/>
            <a:miter lim="800000"/>
            <a:headEnd/>
            <a:tailEnd/>
          </a:ln>
        </p:spPr>
      </p:pic>
      <p:sp>
        <p:nvSpPr>
          <p:cNvPr id="21" name="文本框 7">
            <a:extLst>
              <a:ext uri="{FF2B5EF4-FFF2-40B4-BE49-F238E27FC236}">
                <a16:creationId xmlns:a16="http://schemas.microsoft.com/office/drawing/2014/main" id="{188D5420-CC4A-D849-87D2-7DFD5B688F60}"/>
              </a:ext>
            </a:extLst>
          </p:cNvPr>
          <p:cNvSpPr txBox="1"/>
          <p:nvPr/>
        </p:nvSpPr>
        <p:spPr>
          <a:xfrm>
            <a:off x="522868" y="447823"/>
            <a:ext cx="9422490" cy="369332"/>
          </a:xfrm>
          <a:prstGeom prst="rect">
            <a:avLst/>
          </a:prstGeom>
          <a:noFill/>
        </p:spPr>
        <p:txBody>
          <a:bodyPr wrap="square" rtlCol="0">
            <a:spAutoFit/>
          </a:bodyPr>
          <a:lstStyle/>
          <a:p>
            <a:pPr>
              <a:defRPr/>
            </a:pPr>
            <a:r>
              <a:rPr lang="fr-FR" altLang="zh-CN" b="1" dirty="0" smtClean="0">
                <a:solidFill>
                  <a:srgbClr val="148CC9"/>
                </a:solidFill>
                <a:latin typeface="微软雅黑" pitchFamily="34" charset="-122"/>
              </a:rPr>
              <a:t>Contexte </a:t>
            </a:r>
            <a:r>
              <a:rPr lang="fr-FR" altLang="zh-CN" b="1" dirty="0">
                <a:solidFill>
                  <a:srgbClr val="148CC9"/>
                </a:solidFill>
                <a:latin typeface="微软雅黑" pitchFamily="34" charset="-122"/>
              </a:rPr>
              <a:t>de la politique de paiement de la technologie médicale innovante</a:t>
            </a:r>
            <a:endParaRPr lang="zh-CN" altLang="en-US" b="1" dirty="0">
              <a:solidFill>
                <a:srgbClr val="148CC9"/>
              </a:solidFill>
              <a:latin typeface="微软雅黑" pitchFamily="34" charset="-122"/>
              <a:ea typeface="微软雅黑" pitchFamily="34" charset="-122"/>
            </a:endParaRPr>
          </a:p>
        </p:txBody>
      </p:sp>
    </p:spTree>
    <p:extLst>
      <p:ext uri="{BB962C8B-B14F-4D97-AF65-F5344CB8AC3E}">
        <p14:creationId xmlns:p14="http://schemas.microsoft.com/office/powerpoint/2010/main" val="42211831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logo">
            <a:extLst>
              <a:ext uri="{FF2B5EF4-FFF2-40B4-BE49-F238E27FC236}">
                <a16:creationId xmlns:a16="http://schemas.microsoft.com/office/drawing/2014/main" id="{7CEE9353-D26D-E143-BF89-D0DD6926ACA2}"/>
              </a:ext>
            </a:extLst>
          </p:cNvPr>
          <p:cNvPicPr/>
          <p:nvPr/>
        </p:nvPicPr>
        <p:blipFill>
          <a:blip r:embed="rId3" cstate="print"/>
          <a:srcRect/>
          <a:stretch>
            <a:fillRect/>
          </a:stretch>
        </p:blipFill>
        <p:spPr bwMode="auto">
          <a:xfrm>
            <a:off x="10567511" y="550018"/>
            <a:ext cx="972272" cy="814314"/>
          </a:xfrm>
          <a:prstGeom prst="rect">
            <a:avLst/>
          </a:prstGeom>
          <a:noFill/>
          <a:ln w="9525">
            <a:noFill/>
            <a:miter lim="800000"/>
            <a:headEnd/>
            <a:tailEnd/>
          </a:ln>
        </p:spPr>
      </p:pic>
      <p:grpSp>
        <p:nvGrpSpPr>
          <p:cNvPr id="70" name="组合 69">
            <a:extLst>
              <a:ext uri="{FF2B5EF4-FFF2-40B4-BE49-F238E27FC236}">
                <a16:creationId xmlns:a16="http://schemas.microsoft.com/office/drawing/2014/main" id="{CE7EA955-BAC5-4992-8CE2-7070797752BF}"/>
              </a:ext>
            </a:extLst>
          </p:cNvPr>
          <p:cNvGrpSpPr/>
          <p:nvPr/>
        </p:nvGrpSpPr>
        <p:grpSpPr>
          <a:xfrm>
            <a:off x="1327488" y="4220734"/>
            <a:ext cx="9057915" cy="971238"/>
            <a:chOff x="1881284" y="3679825"/>
            <a:chExt cx="4074261" cy="1069975"/>
          </a:xfrm>
        </p:grpSpPr>
        <p:sp>
          <p:nvSpPr>
            <p:cNvPr id="71" name="矩形 70">
              <a:extLst>
                <a:ext uri="{FF2B5EF4-FFF2-40B4-BE49-F238E27FC236}">
                  <a16:creationId xmlns:a16="http://schemas.microsoft.com/office/drawing/2014/main" id="{F639FEE4-6054-49C9-A5A8-669253CC9173}"/>
                </a:ext>
              </a:extLst>
            </p:cNvPr>
            <p:cNvSpPr/>
            <p:nvPr/>
          </p:nvSpPr>
          <p:spPr>
            <a:xfrm>
              <a:off x="1881284" y="367982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2" name="矩形 71">
              <a:extLst>
                <a:ext uri="{FF2B5EF4-FFF2-40B4-BE49-F238E27FC236}">
                  <a16:creationId xmlns:a16="http://schemas.microsoft.com/office/drawing/2014/main" id="{FC0E301A-94D1-4C37-8441-61A08C4D35CD}"/>
                </a:ext>
              </a:extLst>
            </p:cNvPr>
            <p:cNvSpPr/>
            <p:nvPr/>
          </p:nvSpPr>
          <p:spPr>
            <a:xfrm>
              <a:off x="2748419" y="3894041"/>
              <a:ext cx="2674011" cy="644224"/>
            </a:xfrm>
            <a:prstGeom prst="rect">
              <a:avLst/>
            </a:prstGeom>
          </p:spPr>
          <p:txBody>
            <a:bodyPr wrap="square">
              <a:spAutoFit/>
            </a:bodyPr>
            <a:lstStyle/>
            <a:p>
              <a:r>
                <a:rPr lang="zh-CN" altLang="en-US" sz="3200" b="1" dirty="0">
                  <a:solidFill>
                    <a:schemeClr val="accent3"/>
                  </a:solidFill>
                  <a:latin typeface="微软雅黑" pitchFamily="34" charset="-122"/>
                  <a:ea typeface="微软雅黑" pitchFamily="34" charset="-122"/>
                </a:rPr>
                <a:t>国内实践及优化策略建议</a:t>
              </a:r>
            </a:p>
          </p:txBody>
        </p:sp>
      </p:grpSp>
      <p:grpSp>
        <p:nvGrpSpPr>
          <p:cNvPr id="75" name="组合 74">
            <a:extLst>
              <a:ext uri="{FF2B5EF4-FFF2-40B4-BE49-F238E27FC236}">
                <a16:creationId xmlns:a16="http://schemas.microsoft.com/office/drawing/2014/main" id="{546FF5E2-C37E-4836-A74C-10781B72357E}"/>
              </a:ext>
            </a:extLst>
          </p:cNvPr>
          <p:cNvGrpSpPr/>
          <p:nvPr/>
        </p:nvGrpSpPr>
        <p:grpSpPr>
          <a:xfrm>
            <a:off x="1319874" y="3041604"/>
            <a:ext cx="9179867" cy="971237"/>
            <a:chOff x="6419912" y="2642785"/>
            <a:chExt cx="4129115" cy="1069975"/>
          </a:xfrm>
        </p:grpSpPr>
        <p:sp>
          <p:nvSpPr>
            <p:cNvPr id="76" name="矩形 75">
              <a:extLst>
                <a:ext uri="{FF2B5EF4-FFF2-40B4-BE49-F238E27FC236}">
                  <a16:creationId xmlns:a16="http://schemas.microsoft.com/office/drawing/2014/main" id="{9A1E8E14-6BC6-4AEA-9A9E-4F92F7911823}"/>
                </a:ext>
              </a:extLst>
            </p:cNvPr>
            <p:cNvSpPr/>
            <p:nvPr/>
          </p:nvSpPr>
          <p:spPr>
            <a:xfrm>
              <a:off x="6419912" y="2642785"/>
              <a:ext cx="4074261"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77" name="矩形 76">
              <a:extLst>
                <a:ext uri="{FF2B5EF4-FFF2-40B4-BE49-F238E27FC236}">
                  <a16:creationId xmlns:a16="http://schemas.microsoft.com/office/drawing/2014/main" id="{9769E6D6-5032-4C63-B890-DC77386006F4}"/>
                </a:ext>
              </a:extLst>
            </p:cNvPr>
            <p:cNvSpPr/>
            <p:nvPr/>
          </p:nvSpPr>
          <p:spPr>
            <a:xfrm>
              <a:off x="6995416" y="2807402"/>
              <a:ext cx="3553611" cy="712038"/>
            </a:xfrm>
            <a:prstGeom prst="rect">
              <a:avLst/>
            </a:prstGeom>
          </p:spPr>
          <p:txBody>
            <a:bodyPr wrap="square">
              <a:spAutoFit/>
            </a:bodyPr>
            <a:lstStyle/>
            <a:p>
              <a:r>
                <a:rPr lang="fr-FR" altLang="zh-CN" b="1" dirty="0" smtClean="0">
                  <a:solidFill>
                    <a:srgbClr val="FF0000"/>
                  </a:solidFill>
                  <a:latin typeface="微软雅黑" pitchFamily="34" charset="-122"/>
                  <a:ea typeface="微软雅黑" pitchFamily="34" charset="-122"/>
                </a:rPr>
                <a:t>Stratégies </a:t>
              </a:r>
              <a:r>
                <a:rPr lang="fr-FR" altLang="zh-CN" b="1" dirty="0">
                  <a:solidFill>
                    <a:srgbClr val="FF0000"/>
                  </a:solidFill>
                  <a:latin typeface="微软雅黑" pitchFamily="34" charset="-122"/>
                  <a:ea typeface="微软雅黑" pitchFamily="34" charset="-122"/>
                </a:rPr>
                <a:t>internationales de tarification et de paiement des technologies médicales innovantes</a:t>
              </a:r>
              <a:endParaRPr lang="zh-CN" altLang="en-US" b="1" dirty="0">
                <a:solidFill>
                  <a:srgbClr val="FF0000"/>
                </a:solidFill>
                <a:latin typeface="微软雅黑" pitchFamily="34" charset="-122"/>
                <a:ea typeface="微软雅黑" pitchFamily="34" charset="-122"/>
              </a:endParaRPr>
            </a:p>
          </p:txBody>
        </p:sp>
      </p:grpSp>
      <p:grpSp>
        <p:nvGrpSpPr>
          <p:cNvPr id="80" name="组合 79">
            <a:extLst>
              <a:ext uri="{FF2B5EF4-FFF2-40B4-BE49-F238E27FC236}">
                <a16:creationId xmlns:a16="http://schemas.microsoft.com/office/drawing/2014/main" id="{94682D57-D4A2-45F9-A395-94488BE5FF62}"/>
              </a:ext>
            </a:extLst>
          </p:cNvPr>
          <p:cNvGrpSpPr/>
          <p:nvPr/>
        </p:nvGrpSpPr>
        <p:grpSpPr>
          <a:xfrm>
            <a:off x="1314609" y="1869627"/>
            <a:ext cx="9475067" cy="971237"/>
            <a:chOff x="1881284" y="2359025"/>
            <a:chExt cx="4814678" cy="1069975"/>
          </a:xfrm>
        </p:grpSpPr>
        <p:sp>
          <p:nvSpPr>
            <p:cNvPr id="81" name="矩形 80">
              <a:extLst>
                <a:ext uri="{FF2B5EF4-FFF2-40B4-BE49-F238E27FC236}">
                  <a16:creationId xmlns:a16="http://schemas.microsoft.com/office/drawing/2014/main" id="{FEF599B6-9C4C-464F-87BD-F59EA8FA9DD6}"/>
                </a:ext>
              </a:extLst>
            </p:cNvPr>
            <p:cNvSpPr/>
            <p:nvPr/>
          </p:nvSpPr>
          <p:spPr>
            <a:xfrm>
              <a:off x="1881284" y="2359025"/>
              <a:ext cx="4598049" cy="1069975"/>
            </a:xfrm>
            <a:prstGeom prst="rect">
              <a:avLst/>
            </a:prstGeom>
            <a:solidFill>
              <a:srgbClr val="FDFDFD"/>
            </a:solid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
          <p:nvSpPr>
            <p:cNvPr id="82" name="矩形 81">
              <a:extLst>
                <a:ext uri="{FF2B5EF4-FFF2-40B4-BE49-F238E27FC236}">
                  <a16:creationId xmlns:a16="http://schemas.microsoft.com/office/drawing/2014/main" id="{01791511-E0C8-43A9-B305-C2CB199A49CA}"/>
                </a:ext>
              </a:extLst>
            </p:cNvPr>
            <p:cNvSpPr/>
            <p:nvPr/>
          </p:nvSpPr>
          <p:spPr>
            <a:xfrm>
              <a:off x="2867434" y="2612567"/>
              <a:ext cx="3828528" cy="644224"/>
            </a:xfrm>
            <a:prstGeom prst="rect">
              <a:avLst/>
            </a:prstGeom>
          </p:spPr>
          <p:txBody>
            <a:bodyPr wrap="square">
              <a:spAutoFit/>
            </a:bodyPr>
            <a:lstStyle/>
            <a:p>
              <a:r>
                <a:rPr lang="zh-CN" altLang="en-US" sz="3200" b="1" dirty="0">
                  <a:solidFill>
                    <a:schemeClr val="accent3"/>
                  </a:solidFill>
                  <a:latin typeface="微软雅黑" pitchFamily="34" charset="-122"/>
                  <a:ea typeface="微软雅黑" pitchFamily="34" charset="-122"/>
                </a:rPr>
                <a:t>创新医疗技术定价及支付政策背景</a:t>
              </a:r>
            </a:p>
          </p:txBody>
        </p:sp>
      </p:grpSp>
      <p:sp>
        <p:nvSpPr>
          <p:cNvPr id="86" name="TextBox 1">
            <a:extLst>
              <a:ext uri="{FF2B5EF4-FFF2-40B4-BE49-F238E27FC236}">
                <a16:creationId xmlns:a16="http://schemas.microsoft.com/office/drawing/2014/main" id="{11DD8F44-F311-4936-B07A-9AB50ADE37FC}"/>
              </a:ext>
            </a:extLst>
          </p:cNvPr>
          <p:cNvSpPr txBox="1"/>
          <p:nvPr/>
        </p:nvSpPr>
        <p:spPr>
          <a:xfrm>
            <a:off x="4946432" y="609960"/>
            <a:ext cx="1785104" cy="904863"/>
          </a:xfrm>
          <a:prstGeom prst="rect">
            <a:avLst/>
          </a:prstGeom>
          <a:noFill/>
        </p:spPr>
        <p:txBody>
          <a:bodyPr wrap="none" lIns="0" rtlCol="0">
            <a:spAutoFit/>
          </a:bodyPr>
          <a:lstStyle/>
          <a:p>
            <a:pPr>
              <a:lnSpc>
                <a:spcPct val="80000"/>
              </a:lnSpc>
            </a:pPr>
            <a:r>
              <a:rPr lang="zh-CN" altLang="en-US" sz="6600" b="1" dirty="0">
                <a:solidFill>
                  <a:schemeClr val="accent3"/>
                </a:solidFill>
                <a:latin typeface="微软雅黑" pitchFamily="34" charset="-122"/>
                <a:ea typeface="微软雅黑" pitchFamily="34" charset="-122"/>
                <a:cs typeface="+mn-ea"/>
                <a:sym typeface="字魂105号-简雅黑" panose="00000500000000000000" pitchFamily="2" charset="-122"/>
              </a:rPr>
              <a:t>目录</a:t>
            </a:r>
            <a:endParaRPr lang="en-US" sz="6600" b="1" dirty="0">
              <a:solidFill>
                <a:schemeClr val="accent3"/>
              </a:solidFill>
              <a:latin typeface="微软雅黑" pitchFamily="34" charset="-122"/>
              <a:ea typeface="微软雅黑" pitchFamily="34" charset="-122"/>
              <a:cs typeface="+mn-ea"/>
              <a:sym typeface="字魂105号-简雅黑" panose="00000500000000000000" pitchFamily="2" charset="-122"/>
            </a:endParaRPr>
          </a:p>
        </p:txBody>
      </p:sp>
      <p:sp>
        <p:nvSpPr>
          <p:cNvPr id="87" name="矩形: 圆角 14">
            <a:extLst>
              <a:ext uri="{FF2B5EF4-FFF2-40B4-BE49-F238E27FC236}">
                <a16:creationId xmlns:a16="http://schemas.microsoft.com/office/drawing/2014/main" id="{E2C7A370-2B83-4503-A0B4-B40CAC29EAC1}"/>
              </a:ext>
            </a:extLst>
          </p:cNvPr>
          <p:cNvSpPr/>
          <p:nvPr/>
        </p:nvSpPr>
        <p:spPr>
          <a:xfrm>
            <a:off x="1484591" y="4308741"/>
            <a:ext cx="79516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88" name="文本框 16">
            <a:extLst>
              <a:ext uri="{FF2B5EF4-FFF2-40B4-BE49-F238E27FC236}">
                <a16:creationId xmlns:a16="http://schemas.microsoft.com/office/drawing/2014/main" id="{62D8BC66-31B6-460D-9792-8D231800FB33}"/>
              </a:ext>
            </a:extLst>
          </p:cNvPr>
          <p:cNvSpPr txBox="1"/>
          <p:nvPr/>
        </p:nvSpPr>
        <p:spPr>
          <a:xfrm>
            <a:off x="1606541" y="4244688"/>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3</a:t>
            </a:r>
            <a:endParaRPr lang="zh-CN" altLang="en-US" sz="5400" dirty="0">
              <a:solidFill>
                <a:schemeClr val="bg1"/>
              </a:solidFill>
              <a:latin typeface="微软雅黑" pitchFamily="34" charset="-122"/>
              <a:ea typeface="微软雅黑" pitchFamily="34" charset="-122"/>
            </a:endParaRPr>
          </a:p>
        </p:txBody>
      </p:sp>
      <p:grpSp>
        <p:nvGrpSpPr>
          <p:cNvPr id="4" name="组合 3"/>
          <p:cNvGrpSpPr/>
          <p:nvPr/>
        </p:nvGrpSpPr>
        <p:grpSpPr>
          <a:xfrm>
            <a:off x="1484591" y="1890691"/>
            <a:ext cx="795168" cy="923330"/>
            <a:chOff x="3059983" y="1649548"/>
            <a:chExt cx="795168" cy="923330"/>
          </a:xfrm>
        </p:grpSpPr>
        <p:sp>
          <p:nvSpPr>
            <p:cNvPr id="89" name="矩形: 圆角 14">
              <a:extLst>
                <a:ext uri="{FF2B5EF4-FFF2-40B4-BE49-F238E27FC236}">
                  <a16:creationId xmlns:a16="http://schemas.microsoft.com/office/drawing/2014/main" id="{E2C7A370-2B83-4503-A0B4-B40CAC29EAC1}"/>
                </a:ext>
              </a:extLst>
            </p:cNvPr>
            <p:cNvSpPr/>
            <p:nvPr/>
          </p:nvSpPr>
          <p:spPr>
            <a:xfrm>
              <a:off x="3059983" y="1713601"/>
              <a:ext cx="795168" cy="795224"/>
            </a:xfrm>
            <a:prstGeom prst="roundRect">
              <a:avLst>
                <a:gd name="adj" fmla="val 5944"/>
              </a:avLst>
            </a:prstGeom>
            <a:solidFill>
              <a:srgbClr val="81CCF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微软雅黑" pitchFamily="34" charset="-122"/>
                <a:ea typeface="微软雅黑" pitchFamily="34" charset="-122"/>
              </a:endParaRPr>
            </a:p>
          </p:txBody>
        </p:sp>
        <p:sp>
          <p:nvSpPr>
            <p:cNvPr id="90" name="文本框 16">
              <a:extLst>
                <a:ext uri="{FF2B5EF4-FFF2-40B4-BE49-F238E27FC236}">
                  <a16:creationId xmlns:a16="http://schemas.microsoft.com/office/drawing/2014/main" id="{62D8BC66-31B6-460D-9792-8D231800FB33}"/>
                </a:ext>
              </a:extLst>
            </p:cNvPr>
            <p:cNvSpPr txBox="1"/>
            <p:nvPr/>
          </p:nvSpPr>
          <p:spPr>
            <a:xfrm>
              <a:off x="3169053" y="1649548"/>
              <a:ext cx="55126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1</a:t>
              </a:r>
              <a:endParaRPr kumimoji="0" lang="zh-CN" altLang="en-US" sz="54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grpSp>
      <p:sp>
        <p:nvSpPr>
          <p:cNvPr id="91" name="矩形: 圆角 14">
            <a:extLst>
              <a:ext uri="{FF2B5EF4-FFF2-40B4-BE49-F238E27FC236}">
                <a16:creationId xmlns:a16="http://schemas.microsoft.com/office/drawing/2014/main" id="{E2C7A370-2B83-4503-A0B4-B40CAC29EAC1}"/>
              </a:ext>
            </a:extLst>
          </p:cNvPr>
          <p:cNvSpPr/>
          <p:nvPr/>
        </p:nvSpPr>
        <p:spPr>
          <a:xfrm>
            <a:off x="1471711" y="3133405"/>
            <a:ext cx="808048" cy="795224"/>
          </a:xfrm>
          <a:prstGeom prst="roundRect">
            <a:avLst>
              <a:gd name="adj" fmla="val 594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itchFamily="34" charset="-122"/>
              <a:ea typeface="微软雅黑" pitchFamily="34" charset="-122"/>
            </a:endParaRPr>
          </a:p>
        </p:txBody>
      </p:sp>
      <p:sp>
        <p:nvSpPr>
          <p:cNvPr id="92" name="文本框 16">
            <a:extLst>
              <a:ext uri="{FF2B5EF4-FFF2-40B4-BE49-F238E27FC236}">
                <a16:creationId xmlns:a16="http://schemas.microsoft.com/office/drawing/2014/main" id="{62D8BC66-31B6-460D-9792-8D231800FB33}"/>
              </a:ext>
            </a:extLst>
          </p:cNvPr>
          <p:cNvSpPr txBox="1"/>
          <p:nvPr/>
        </p:nvSpPr>
        <p:spPr>
          <a:xfrm>
            <a:off x="1593661" y="3065557"/>
            <a:ext cx="551267" cy="923330"/>
          </a:xfrm>
          <a:prstGeom prst="rect">
            <a:avLst/>
          </a:prstGeom>
          <a:noFill/>
        </p:spPr>
        <p:txBody>
          <a:bodyPr wrap="square" rtlCol="0">
            <a:spAutoFit/>
          </a:bodyPr>
          <a:lstStyle/>
          <a:p>
            <a:pPr algn="ctr"/>
            <a:r>
              <a:rPr lang="en-US" altLang="zh-CN" sz="5400" dirty="0">
                <a:solidFill>
                  <a:schemeClr val="bg1"/>
                </a:solidFill>
                <a:latin typeface="微软雅黑" pitchFamily="34" charset="-122"/>
                <a:ea typeface="微软雅黑" pitchFamily="34" charset="-122"/>
              </a:rPr>
              <a:t>2</a:t>
            </a:r>
            <a:endParaRPr lang="zh-CN" altLang="en-US" sz="5400" dirty="0">
              <a:solidFill>
                <a:schemeClr val="bg1"/>
              </a:solidFill>
              <a:latin typeface="微软雅黑" pitchFamily="34" charset="-122"/>
              <a:ea typeface="微软雅黑" pitchFamily="34" charset="-122"/>
            </a:endParaRPr>
          </a:p>
        </p:txBody>
      </p:sp>
      <p:sp>
        <p:nvSpPr>
          <p:cNvPr id="21" name="五边形 3">
            <a:extLst>
              <a:ext uri="{FF2B5EF4-FFF2-40B4-BE49-F238E27FC236}">
                <a16:creationId xmlns:a16="http://schemas.microsoft.com/office/drawing/2014/main" id="{37F3BE51-DE0E-2F42-B152-076637EC8354}"/>
              </a:ext>
            </a:extLst>
          </p:cNvPr>
          <p:cNvSpPr/>
          <p:nvPr/>
        </p:nvSpPr>
        <p:spPr>
          <a:xfrm rot="10800000" flipH="1">
            <a:off x="338979" y="3353634"/>
            <a:ext cx="795168" cy="341399"/>
          </a:xfrm>
          <a:prstGeom prst="homePlate">
            <a:avLst/>
          </a:prstGeom>
          <a:solidFill>
            <a:schemeClr val="accent3"/>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68544" tIns="34272" rIns="68544" bIns="34272" numCol="1" anchor="t" anchorCtr="0" compatLnSpc="1"/>
          <a:lstStyle/>
          <a:p>
            <a:pPr algn="ctr" defTabSz="685457" fontAlgn="base">
              <a:lnSpc>
                <a:spcPct val="200000"/>
              </a:lnSpc>
              <a:spcBef>
                <a:spcPct val="20000"/>
              </a:spcBef>
              <a:spcAft>
                <a:spcPct val="0"/>
              </a:spcAft>
            </a:pPr>
            <a:endParaRPr lang="zh-CN" altLang="en-US" sz="1500" dirty="0">
              <a:solidFill>
                <a:srgbClr val="F4F4F4"/>
              </a:solidFill>
              <a:latin typeface="STXihei"/>
              <a:ea typeface="字魂58号-创中黑"/>
              <a:sym typeface="STXihei"/>
            </a:endParaRPr>
          </a:p>
        </p:txBody>
      </p:sp>
    </p:spTree>
    <p:extLst>
      <p:ext uri="{BB962C8B-B14F-4D97-AF65-F5344CB8AC3E}">
        <p14:creationId xmlns:p14="http://schemas.microsoft.com/office/powerpoint/2010/main" val="223297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A7AA3334-CEA5-45A1-9C38-F8F1342677F5}"/>
              </a:ext>
            </a:extLst>
          </p:cNvPr>
          <p:cNvGrpSpPr/>
          <p:nvPr/>
        </p:nvGrpSpPr>
        <p:grpSpPr>
          <a:xfrm>
            <a:off x="6048696" y="1683154"/>
            <a:ext cx="5011190" cy="3108543"/>
            <a:chOff x="3075159" y="2880481"/>
            <a:chExt cx="5143512" cy="3108543"/>
          </a:xfrm>
        </p:grpSpPr>
        <p:sp>
          <p:nvSpPr>
            <p:cNvPr id="22" name="文本框 21">
              <a:extLst>
                <a:ext uri="{FF2B5EF4-FFF2-40B4-BE49-F238E27FC236}">
                  <a16:creationId xmlns:a16="http://schemas.microsoft.com/office/drawing/2014/main" id="{4B435E54-93BA-46BE-B605-3CFE67BD3071}"/>
                </a:ext>
              </a:extLst>
            </p:cNvPr>
            <p:cNvSpPr txBox="1"/>
            <p:nvPr/>
          </p:nvSpPr>
          <p:spPr>
            <a:xfrm>
              <a:off x="4066406" y="2880481"/>
              <a:ext cx="3161017" cy="338554"/>
            </a:xfrm>
            <a:prstGeom prst="rect">
              <a:avLst/>
            </a:prstGeom>
            <a:noFill/>
          </p:spPr>
          <p:txBody>
            <a:bodyPr wrap="square" rtlCol="0">
              <a:spAutoFit/>
            </a:bodyPr>
            <a:lstStyle/>
            <a:p>
              <a:pPr algn="ctr"/>
              <a:r>
                <a:rPr lang="fr-FR" altLang="zh-CN" sz="1600" b="1" dirty="0" smtClean="0">
                  <a:solidFill>
                    <a:schemeClr val="accent3"/>
                  </a:solidFill>
                  <a:latin typeface="微软雅黑" pitchFamily="34" charset="-122"/>
                  <a:ea typeface="微软雅黑" pitchFamily="34" charset="-122"/>
                </a:rPr>
                <a:t>Introduction </a:t>
              </a:r>
              <a:r>
                <a:rPr lang="fr-FR" altLang="zh-CN" sz="1600" b="1" dirty="0">
                  <a:solidFill>
                    <a:schemeClr val="accent3"/>
                  </a:solidFill>
                  <a:latin typeface="微软雅黑" pitchFamily="34" charset="-122"/>
                  <a:ea typeface="微软雅黑" pitchFamily="34" charset="-122"/>
                </a:rPr>
                <a:t>de VBP</a:t>
              </a:r>
              <a:endParaRPr lang="zh-CN" altLang="en-US" sz="1600" b="1" dirty="0">
                <a:solidFill>
                  <a:schemeClr val="accent3"/>
                </a:solidFill>
                <a:latin typeface="微软雅黑" pitchFamily="34" charset="-122"/>
                <a:ea typeface="微软雅黑" pitchFamily="34" charset="-122"/>
              </a:endParaRPr>
            </a:p>
          </p:txBody>
        </p:sp>
        <p:sp>
          <p:nvSpPr>
            <p:cNvPr id="23" name="文本框 22">
              <a:extLst>
                <a:ext uri="{FF2B5EF4-FFF2-40B4-BE49-F238E27FC236}">
                  <a16:creationId xmlns:a16="http://schemas.microsoft.com/office/drawing/2014/main" id="{6A23F4AA-5529-4FF1-A7F0-1B7011B748E3}"/>
                </a:ext>
              </a:extLst>
            </p:cNvPr>
            <p:cNvSpPr txBox="1"/>
            <p:nvPr/>
          </p:nvSpPr>
          <p:spPr>
            <a:xfrm>
              <a:off x="3075159" y="3403701"/>
              <a:ext cx="5143512" cy="2585323"/>
            </a:xfrm>
            <a:prstGeom prst="rect">
              <a:avLst/>
            </a:prstGeom>
            <a:noFill/>
          </p:spPr>
          <p:txBody>
            <a:bodyPr wrap="square" rtlCol="0">
              <a:spAutoFit/>
            </a:bodyPr>
            <a:lstStyle>
              <a:defPPr>
                <a:defRPr lang="zh-CN"/>
              </a:defPPr>
              <a:lvl1pPr lvl="0" algn="ctr">
                <a:defRPr sz="2400" b="1">
                  <a:solidFill>
                    <a:schemeClr val="accent3"/>
                  </a:solidFill>
                  <a:latin typeface="Microsoft YaHei" panose="020B0503020204020204" pitchFamily="34" charset="-122"/>
                  <a:ea typeface="Microsoft YaHei" panose="020B0503020204020204" pitchFamily="34" charset="-122"/>
                </a:defRPr>
              </a:lvl1pPr>
            </a:lstStyle>
            <a:p>
              <a:pPr marL="342900" indent="-342900" algn="l">
                <a:lnSpc>
                  <a:spcPct val="150000"/>
                </a:lnSpc>
                <a:buFont typeface="Wingdings" pitchFamily="2" charset="2"/>
                <a:buChar char="Ø"/>
              </a:pPr>
              <a:r>
                <a:rPr lang="fr-FR" altLang="zh-CN" sz="1800" b="0" dirty="0" smtClean="0">
                  <a:solidFill>
                    <a:schemeClr val="bg2">
                      <a:lumMod val="10000"/>
                    </a:schemeClr>
                  </a:solidFill>
                  <a:latin typeface="微软雅黑" pitchFamily="34" charset="-122"/>
                  <a:ea typeface="微软雅黑" pitchFamily="34" charset="-122"/>
                </a:rPr>
                <a:t>UK </a:t>
              </a:r>
              <a:r>
                <a:rPr lang="fr-FR" altLang="zh-CN" sz="1800" b="0" dirty="0">
                  <a:solidFill>
                    <a:schemeClr val="bg2">
                      <a:lumMod val="10000"/>
                    </a:schemeClr>
                  </a:solidFill>
                  <a:latin typeface="微软雅黑" pitchFamily="34" charset="-122"/>
                  <a:ea typeface="微软雅黑" pitchFamily="34" charset="-122"/>
                </a:rPr>
                <a:t>National </a:t>
              </a:r>
              <a:r>
                <a:rPr lang="fr-FR" altLang="zh-CN" sz="1800" b="0" dirty="0" err="1">
                  <a:solidFill>
                    <a:schemeClr val="bg2">
                      <a:lumMod val="10000"/>
                    </a:schemeClr>
                  </a:solidFill>
                  <a:latin typeface="微软雅黑" pitchFamily="34" charset="-122"/>
                  <a:ea typeface="微软雅黑" pitchFamily="34" charset="-122"/>
                </a:rPr>
                <a:t>Medical</a:t>
              </a:r>
              <a:r>
                <a:rPr lang="fr-FR" altLang="zh-CN" sz="1800" b="0" dirty="0">
                  <a:solidFill>
                    <a:schemeClr val="bg2">
                      <a:lumMod val="10000"/>
                    </a:schemeClr>
                  </a:solidFill>
                  <a:latin typeface="微软雅黑" pitchFamily="34" charset="-122"/>
                  <a:ea typeface="微软雅黑" pitchFamily="34" charset="-122"/>
                </a:rPr>
                <a:t> Service System (NHS)</a:t>
              </a:r>
            </a:p>
            <a:p>
              <a:pPr marL="342900" indent="-342900" algn="l">
                <a:lnSpc>
                  <a:spcPct val="150000"/>
                </a:lnSpc>
                <a:buFont typeface="Wingdings" pitchFamily="2" charset="2"/>
                <a:buChar char="Ø"/>
              </a:pPr>
              <a:r>
                <a:rPr lang="fr-FR" altLang="zh-CN" sz="1800" b="0" dirty="0">
                  <a:solidFill>
                    <a:schemeClr val="bg2">
                      <a:lumMod val="10000"/>
                    </a:schemeClr>
                  </a:solidFill>
                  <a:latin typeface="微软雅黑" pitchFamily="34" charset="-122"/>
                  <a:ea typeface="微软雅黑" pitchFamily="34" charset="-122"/>
                </a:rPr>
                <a:t>Assurance médicale du gouvernement américain (CMS)</a:t>
              </a:r>
            </a:p>
            <a:p>
              <a:pPr marL="342900" indent="-342900" algn="l">
                <a:lnSpc>
                  <a:spcPct val="150000"/>
                </a:lnSpc>
                <a:buFont typeface="Wingdings" pitchFamily="2" charset="2"/>
                <a:buChar char="Ø"/>
              </a:pPr>
              <a:r>
                <a:rPr lang="fr-FR" altLang="zh-CN" sz="1800" b="0" dirty="0">
                  <a:solidFill>
                    <a:schemeClr val="bg2">
                      <a:lumMod val="10000"/>
                    </a:schemeClr>
                  </a:solidFill>
                  <a:latin typeface="微软雅黑" pitchFamily="34" charset="-122"/>
                  <a:ea typeface="微软雅黑" pitchFamily="34" charset="-122"/>
                </a:rPr>
                <a:t>Allemagne</a:t>
              </a:r>
            </a:p>
            <a:p>
              <a:pPr marL="342900" indent="-342900" algn="l">
                <a:lnSpc>
                  <a:spcPct val="150000"/>
                </a:lnSpc>
                <a:buFont typeface="Wingdings" pitchFamily="2" charset="2"/>
                <a:buChar char="Ø"/>
              </a:pPr>
              <a:r>
                <a:rPr lang="fr-FR" altLang="zh-CN" sz="1800" b="0" dirty="0">
                  <a:solidFill>
                    <a:schemeClr val="bg2">
                      <a:lumMod val="10000"/>
                    </a:schemeClr>
                  </a:solidFill>
                  <a:latin typeface="微软雅黑" pitchFamily="34" charset="-122"/>
                  <a:ea typeface="微软雅黑" pitchFamily="34" charset="-122"/>
                </a:rPr>
                <a:t>……</a:t>
              </a:r>
              <a:endParaRPr lang="en-US" altLang="zh-CN" sz="1800" b="0" dirty="0">
                <a:solidFill>
                  <a:schemeClr val="bg2">
                    <a:lumMod val="10000"/>
                  </a:schemeClr>
                </a:solidFill>
                <a:latin typeface="微软雅黑" pitchFamily="34" charset="-122"/>
                <a:ea typeface="微软雅黑" pitchFamily="34" charset="-122"/>
              </a:endParaRPr>
            </a:p>
          </p:txBody>
        </p:sp>
      </p:grpSp>
      <p:pic>
        <p:nvPicPr>
          <p:cNvPr id="43" name="图片 42" descr="logo">
            <a:extLst>
              <a:ext uri="{FF2B5EF4-FFF2-40B4-BE49-F238E27FC236}">
                <a16:creationId xmlns:a16="http://schemas.microsoft.com/office/drawing/2014/main" id="{FF156318-6054-BF4F-9E45-16636D1B329F}"/>
              </a:ext>
            </a:extLst>
          </p:cNvPr>
          <p:cNvPicPr/>
          <p:nvPr/>
        </p:nvPicPr>
        <p:blipFill>
          <a:blip r:embed="rId3" cstate="print"/>
          <a:srcRect/>
          <a:stretch>
            <a:fillRect/>
          </a:stretch>
        </p:blipFill>
        <p:spPr bwMode="auto">
          <a:xfrm>
            <a:off x="10859611" y="257918"/>
            <a:ext cx="972272" cy="814314"/>
          </a:xfrm>
          <a:prstGeom prst="rect">
            <a:avLst/>
          </a:prstGeom>
          <a:noFill/>
          <a:ln w="9525">
            <a:noFill/>
            <a:miter lim="800000"/>
            <a:headEnd/>
            <a:tailEnd/>
          </a:ln>
        </p:spPr>
      </p:pic>
      <p:sp>
        <p:nvSpPr>
          <p:cNvPr id="27" name="文本框 7">
            <a:extLst>
              <a:ext uri="{FF2B5EF4-FFF2-40B4-BE49-F238E27FC236}">
                <a16:creationId xmlns:a16="http://schemas.microsoft.com/office/drawing/2014/main" id="{0D7123A9-3068-2146-ACF9-766FA30EDF03}"/>
              </a:ext>
            </a:extLst>
          </p:cNvPr>
          <p:cNvSpPr txBox="1"/>
          <p:nvPr/>
        </p:nvSpPr>
        <p:spPr>
          <a:xfrm>
            <a:off x="686492" y="637885"/>
            <a:ext cx="11145391" cy="338554"/>
          </a:xfrm>
          <a:prstGeom prst="rect">
            <a:avLst/>
          </a:prstGeom>
          <a:noFill/>
        </p:spPr>
        <p:txBody>
          <a:bodyPr wrap="square" rtlCol="0">
            <a:spAutoFit/>
          </a:bodyPr>
          <a:lstStyle/>
          <a:p>
            <a:r>
              <a:rPr lang="fr-FR" altLang="zh-CN" sz="1600" b="1" dirty="0" smtClean="0">
                <a:solidFill>
                  <a:schemeClr val="accent3"/>
                </a:solidFill>
                <a:latin typeface="微软雅黑" pitchFamily="34" charset="-122"/>
                <a:ea typeface="微软雅黑" pitchFamily="34" charset="-122"/>
              </a:rPr>
              <a:t>Tendances </a:t>
            </a:r>
            <a:r>
              <a:rPr lang="fr-FR" altLang="zh-CN" sz="1600" b="1" dirty="0">
                <a:solidFill>
                  <a:schemeClr val="accent3"/>
                </a:solidFill>
                <a:latin typeface="微软雅黑" pitchFamily="34" charset="-122"/>
                <a:ea typeface="微软雅黑" pitchFamily="34" charset="-122"/>
              </a:rPr>
              <a:t>de tarification / paiement (VBP) de la technologie médicale innovante</a:t>
            </a:r>
            <a:endParaRPr lang="zh-CN" altLang="en-US" sz="1600" b="1" kern="0" dirty="0">
              <a:solidFill>
                <a:srgbClr val="148CC9"/>
              </a:solidFill>
              <a:latin typeface="Microsoft YaHei" panose="020B0503020204020204" pitchFamily="34" charset="-122"/>
              <a:ea typeface="Microsoft YaHei" panose="020B0503020204020204" pitchFamily="34" charset="-122"/>
            </a:endParaRPr>
          </a:p>
        </p:txBody>
      </p:sp>
      <p:sp>
        <p:nvSpPr>
          <p:cNvPr id="29" name="文本框 28">
            <a:extLst>
              <a:ext uri="{FF2B5EF4-FFF2-40B4-BE49-F238E27FC236}">
                <a16:creationId xmlns:a16="http://schemas.microsoft.com/office/drawing/2014/main" id="{12A9D882-2D22-2849-8304-FB004384AEC8}"/>
              </a:ext>
            </a:extLst>
          </p:cNvPr>
          <p:cNvSpPr txBox="1"/>
          <p:nvPr/>
        </p:nvSpPr>
        <p:spPr>
          <a:xfrm>
            <a:off x="520329" y="1654824"/>
            <a:ext cx="4861298" cy="3367397"/>
          </a:xfrm>
          <a:prstGeom prst="rect">
            <a:avLst/>
          </a:prstGeom>
          <a:solidFill>
            <a:schemeClr val="tx2">
              <a:lumMod val="20000"/>
              <a:lumOff val="80000"/>
            </a:schemeClr>
          </a:solidFill>
        </p:spPr>
        <p:txBody>
          <a:bodyPr wrap="square" rtlCol="0">
            <a:spAutoFit/>
          </a:bodyPr>
          <a:lstStyle/>
          <a:p>
            <a:pPr marL="914400" lvl="1" indent="-457200">
              <a:lnSpc>
                <a:spcPct val="150000"/>
              </a:lnSpc>
              <a:buFont typeface="Wingdings" pitchFamily="2" charset="2"/>
              <a:buChar char="ü"/>
            </a:pPr>
            <a:r>
              <a:rPr lang="fr-FR" altLang="zh-CN" dirty="0" smtClean="0">
                <a:solidFill>
                  <a:schemeClr val="bg2">
                    <a:lumMod val="10000"/>
                  </a:schemeClr>
                </a:solidFill>
                <a:latin typeface="微软雅黑" pitchFamily="34" charset="-122"/>
                <a:ea typeface="微软雅黑" pitchFamily="34" charset="-122"/>
              </a:rPr>
              <a:t>VBP </a:t>
            </a:r>
            <a:r>
              <a:rPr lang="fr-FR" altLang="zh-CN" dirty="0">
                <a:solidFill>
                  <a:schemeClr val="bg2">
                    <a:lumMod val="10000"/>
                  </a:schemeClr>
                </a:solidFill>
                <a:latin typeface="微软雅黑" pitchFamily="34" charset="-122"/>
                <a:ea typeface="微软雅黑" pitchFamily="34" charset="-122"/>
              </a:rPr>
              <a:t>exige que le prix reflète la valeur</a:t>
            </a:r>
          </a:p>
          <a:p>
            <a:pPr marL="914400" lvl="1" indent="-457200">
              <a:lnSpc>
                <a:spcPct val="150000"/>
              </a:lnSpc>
              <a:buFont typeface="Wingdings" pitchFamily="2" charset="2"/>
              <a:buChar char="ü"/>
            </a:pPr>
            <a:r>
              <a:rPr lang="fr-FR" altLang="zh-CN" dirty="0">
                <a:solidFill>
                  <a:schemeClr val="bg2">
                    <a:lumMod val="10000"/>
                  </a:schemeClr>
                </a:solidFill>
                <a:latin typeface="微软雅黑" pitchFamily="34" charset="-122"/>
                <a:ea typeface="微软雅黑" pitchFamily="34" charset="-122"/>
              </a:rPr>
              <a:t>Prémisse d'application</a:t>
            </a:r>
          </a:p>
          <a:p>
            <a:pPr marL="914400" lvl="1" indent="-457200">
              <a:lnSpc>
                <a:spcPct val="150000"/>
              </a:lnSpc>
              <a:buFont typeface="Wingdings" pitchFamily="2" charset="2"/>
              <a:buChar char="ü"/>
            </a:pPr>
            <a:r>
              <a:rPr lang="fr-FR" altLang="zh-CN" dirty="0">
                <a:solidFill>
                  <a:schemeClr val="bg2">
                    <a:lumMod val="10000"/>
                  </a:schemeClr>
                </a:solidFill>
                <a:latin typeface="微软雅黑" pitchFamily="34" charset="-122"/>
                <a:ea typeface="微软雅黑" pitchFamily="34" charset="-122"/>
              </a:rPr>
              <a:t>Système d'indice de valeur parfait</a:t>
            </a:r>
          </a:p>
          <a:p>
            <a:pPr marL="914400" lvl="1" indent="-457200">
              <a:lnSpc>
                <a:spcPct val="150000"/>
              </a:lnSpc>
              <a:buFont typeface="Wingdings" pitchFamily="2" charset="2"/>
              <a:buChar char="ü"/>
            </a:pPr>
            <a:r>
              <a:rPr lang="fr-FR" altLang="zh-CN" dirty="0">
                <a:solidFill>
                  <a:schemeClr val="bg2">
                    <a:lumMod val="10000"/>
                  </a:schemeClr>
                </a:solidFill>
                <a:latin typeface="微软雅黑" pitchFamily="34" charset="-122"/>
                <a:ea typeface="微软雅黑" pitchFamily="34" charset="-122"/>
              </a:rPr>
              <a:t>Système complet de collecte d'informations</a:t>
            </a:r>
          </a:p>
          <a:p>
            <a:pPr marL="914400" lvl="1" indent="-457200">
              <a:lnSpc>
                <a:spcPct val="150000"/>
              </a:lnSpc>
              <a:buFont typeface="Wingdings" pitchFamily="2" charset="2"/>
              <a:buChar char="ü"/>
            </a:pPr>
            <a:r>
              <a:rPr lang="fr-FR" altLang="zh-CN" dirty="0">
                <a:solidFill>
                  <a:schemeClr val="bg2">
                    <a:lumMod val="10000"/>
                  </a:schemeClr>
                </a:solidFill>
                <a:latin typeface="微软雅黑" pitchFamily="34" charset="-122"/>
                <a:ea typeface="微软雅黑" pitchFamily="34" charset="-122"/>
              </a:rPr>
              <a:t>Mécanisme de rétroaction efficace</a:t>
            </a:r>
            <a:endParaRPr lang="zh-CN" altLang="en-US" dirty="0">
              <a:solidFill>
                <a:schemeClr val="bg2">
                  <a:lumMod val="10000"/>
                </a:schemeClr>
              </a:solidFill>
              <a:latin typeface="微软雅黑" pitchFamily="34" charset="-122"/>
              <a:ea typeface="微软雅黑" pitchFamily="34" charset="-122"/>
            </a:endParaRPr>
          </a:p>
        </p:txBody>
      </p:sp>
      <p:sp>
        <p:nvSpPr>
          <p:cNvPr id="9" name="矩形 8">
            <a:extLst>
              <a:ext uri="{FF2B5EF4-FFF2-40B4-BE49-F238E27FC236}">
                <a16:creationId xmlns:a16="http://schemas.microsoft.com/office/drawing/2014/main" id="{C431947D-9D43-4B4D-A84E-416337CA834E}"/>
              </a:ext>
            </a:extLst>
          </p:cNvPr>
          <p:cNvSpPr/>
          <p:nvPr/>
        </p:nvSpPr>
        <p:spPr>
          <a:xfrm>
            <a:off x="5760137" y="1654023"/>
            <a:ext cx="5299749" cy="2981714"/>
          </a:xfrm>
          <a:prstGeom prst="rect">
            <a:avLst/>
          </a:prstGeom>
          <a:noFill/>
          <a:ln w="12700" cap="flat" cmpd="sng" algn="ctr">
            <a:gradFill flip="none" rotWithShape="1">
              <a:gsLst>
                <a:gs pos="0">
                  <a:srgbClr val="CD9C3F"/>
                </a:gs>
                <a:gs pos="74000">
                  <a:srgbClr val="D5A848"/>
                </a:gs>
                <a:gs pos="38000">
                  <a:srgbClr val="FDE998"/>
                </a:gs>
                <a:gs pos="100000">
                  <a:srgbClr val="FDE998"/>
                </a:gs>
              </a:gsLst>
              <a:lin ang="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000000">
                  <a:lumMod val="75000"/>
                  <a:lumOff val="25000"/>
                </a:srgbClr>
              </a:solidFill>
              <a:effectLst/>
              <a:uLnTx/>
              <a:uFillTx/>
              <a:latin typeface="微软雅黑" pitchFamily="34" charset="-122"/>
              <a:ea typeface="微软雅黑" pitchFamily="34" charset="-122"/>
              <a:cs typeface="+mn-ea"/>
              <a:sym typeface="字魂105号-简雅黑" panose="00000500000000000000" pitchFamily="2" charset="-122"/>
            </a:endParaRPr>
          </a:p>
        </p:txBody>
      </p:sp>
    </p:spTree>
    <p:extLst>
      <p:ext uri="{BB962C8B-B14F-4D97-AF65-F5344CB8AC3E}">
        <p14:creationId xmlns:p14="http://schemas.microsoft.com/office/powerpoint/2010/main" val="69865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7">
            <a:extLst>
              <a:ext uri="{FF2B5EF4-FFF2-40B4-BE49-F238E27FC236}">
                <a16:creationId xmlns:a16="http://schemas.microsoft.com/office/drawing/2014/main" id="{94027A6E-EBD7-0C48-993E-99E7A4CE742E}"/>
              </a:ext>
            </a:extLst>
          </p:cNvPr>
          <p:cNvSpPr txBox="1"/>
          <p:nvPr/>
        </p:nvSpPr>
        <p:spPr>
          <a:xfrm>
            <a:off x="522867" y="447823"/>
            <a:ext cx="11145391" cy="338554"/>
          </a:xfrm>
          <a:prstGeom prst="rect">
            <a:avLst/>
          </a:prstGeom>
          <a:noFill/>
        </p:spPr>
        <p:txBody>
          <a:bodyPr wrap="square" rtlCol="0">
            <a:spAutoFit/>
          </a:bodyPr>
          <a:lstStyle/>
          <a:p>
            <a:r>
              <a:rPr lang="fr-FR" altLang="zh-CN" sz="1600" b="1" dirty="0" smtClean="0">
                <a:solidFill>
                  <a:schemeClr val="accent3"/>
                </a:solidFill>
                <a:latin typeface="微软雅黑" pitchFamily="34" charset="-122"/>
                <a:ea typeface="微软雅黑" pitchFamily="34" charset="-122"/>
              </a:rPr>
              <a:t>Le </a:t>
            </a:r>
            <a:r>
              <a:rPr lang="fr-FR" altLang="zh-CN" sz="1600" b="1" dirty="0">
                <a:solidFill>
                  <a:schemeClr val="accent3"/>
                </a:solidFill>
                <a:latin typeface="微软雅黑" pitchFamily="34" charset="-122"/>
                <a:ea typeface="微软雅黑" pitchFamily="34" charset="-122"/>
              </a:rPr>
              <a:t>VBP joue un rôle important dans l'évaluation des technologies de la santé</a:t>
            </a:r>
            <a:endParaRPr lang="zh-CN" altLang="en-US" sz="1600" b="1" dirty="0">
              <a:solidFill>
                <a:schemeClr val="accent3"/>
              </a:solidFill>
              <a:latin typeface="微软雅黑" pitchFamily="34" charset="-122"/>
              <a:ea typeface="微软雅黑" pitchFamily="34" charset="-122"/>
            </a:endParaRPr>
          </a:p>
        </p:txBody>
      </p:sp>
      <p:sp>
        <p:nvSpPr>
          <p:cNvPr id="3" name="Rectangle 71">
            <a:extLst>
              <a:ext uri="{FF2B5EF4-FFF2-40B4-BE49-F238E27FC236}">
                <a16:creationId xmlns:a16="http://schemas.microsoft.com/office/drawing/2014/main" id="{4231A1DA-CC32-4FD7-A246-C691B545FD6D}"/>
              </a:ext>
            </a:extLst>
          </p:cNvPr>
          <p:cNvSpPr>
            <a:spLocks noChangeArrowheads="1"/>
          </p:cNvSpPr>
          <p:nvPr/>
        </p:nvSpPr>
        <p:spPr bwMode="auto">
          <a:xfrm>
            <a:off x="3091166" y="3815695"/>
            <a:ext cx="3626225" cy="1947815"/>
          </a:xfrm>
          <a:prstGeom prst="rect">
            <a:avLst/>
          </a:prstGeom>
          <a:solidFill>
            <a:srgbClr val="DAE5F1"/>
          </a:solidFill>
          <a:ln w="9525">
            <a:noFill/>
            <a:miter lim="800000"/>
            <a:headEnd/>
            <a:tailEnd/>
          </a:ln>
        </p:spPr>
        <p:txBody>
          <a:bodyPr anchor="ctr"/>
          <a:lstStyle/>
          <a:p>
            <a:pPr algn="ctr"/>
            <a:r>
              <a:rPr lang="fr-FR" altLang="zh-CN" sz="1400" dirty="0" smtClean="0">
                <a:latin typeface="微软雅黑" pitchFamily="34" charset="-122"/>
                <a:ea typeface="微软雅黑" pitchFamily="34" charset="-122"/>
                <a:sym typeface="Verdana" pitchFamily="34" charset="0"/>
              </a:rPr>
              <a:t>Évaluation </a:t>
            </a:r>
            <a:r>
              <a:rPr lang="fr-FR" altLang="zh-CN" sz="1400" dirty="0">
                <a:latin typeface="微软雅黑" pitchFamily="34" charset="-122"/>
                <a:ea typeface="微软雅黑" pitchFamily="34" charset="-122"/>
                <a:sym typeface="Verdana" pitchFamily="34" charset="0"/>
              </a:rPr>
              <a:t>des "avantages cliniques"</a:t>
            </a:r>
          </a:p>
          <a:p>
            <a:pPr algn="ctr"/>
            <a:r>
              <a:rPr lang="fr-FR" altLang="zh-CN" sz="1400" dirty="0">
                <a:latin typeface="微软雅黑" pitchFamily="34" charset="-122"/>
                <a:ea typeface="微软雅黑" pitchFamily="34" charset="-122"/>
                <a:sym typeface="Verdana" pitchFamily="34" charset="0"/>
              </a:rPr>
              <a:t>Négocier les prix sur la base de la "valeur ajoutée" (et de l'impact budgétaire)</a:t>
            </a:r>
            <a:endParaRPr lang="en-US" altLang="zh-CN" sz="1400" dirty="0">
              <a:latin typeface="微软雅黑" pitchFamily="34" charset="-122"/>
              <a:ea typeface="微软雅黑" pitchFamily="34" charset="-122"/>
              <a:sym typeface="Verdana" pitchFamily="34" charset="0"/>
            </a:endParaRPr>
          </a:p>
        </p:txBody>
      </p:sp>
      <p:sp>
        <p:nvSpPr>
          <p:cNvPr id="4" name="Rectangle 44">
            <a:extLst>
              <a:ext uri="{FF2B5EF4-FFF2-40B4-BE49-F238E27FC236}">
                <a16:creationId xmlns:a16="http://schemas.microsoft.com/office/drawing/2014/main" id="{3C56103A-F7EE-48DD-B1F4-3926D5CFFE2F}"/>
              </a:ext>
            </a:extLst>
          </p:cNvPr>
          <p:cNvSpPr>
            <a:spLocks noChangeArrowheads="1"/>
          </p:cNvSpPr>
          <p:nvPr/>
        </p:nvSpPr>
        <p:spPr bwMode="auto">
          <a:xfrm>
            <a:off x="1495289" y="2710867"/>
            <a:ext cx="1539585" cy="1011245"/>
          </a:xfrm>
          <a:prstGeom prst="rect">
            <a:avLst/>
          </a:prstGeom>
          <a:solidFill>
            <a:srgbClr val="0070AF"/>
          </a:solidFill>
          <a:ln w="9525">
            <a:noFill/>
            <a:miter lim="800000"/>
            <a:headEnd/>
            <a:tailEnd/>
          </a:ln>
        </p:spPr>
        <p:txBody>
          <a:bodyPr/>
          <a:lstStyle/>
          <a:p>
            <a:endParaRPr lang="zh-CN" altLang="en-US" sz="3200">
              <a:solidFill>
                <a:srgbClr val="505050"/>
              </a:solidFill>
              <a:latin typeface="微软雅黑" pitchFamily="34" charset="-122"/>
              <a:ea typeface="微软雅黑" pitchFamily="34" charset="-122"/>
              <a:sym typeface="Verdana" pitchFamily="34" charset="0"/>
            </a:endParaRPr>
          </a:p>
        </p:txBody>
      </p:sp>
      <p:sp>
        <p:nvSpPr>
          <p:cNvPr id="6" name="Rectangle 42">
            <a:extLst>
              <a:ext uri="{FF2B5EF4-FFF2-40B4-BE49-F238E27FC236}">
                <a16:creationId xmlns:a16="http://schemas.microsoft.com/office/drawing/2014/main" id="{02A7D45A-54D6-4102-9D3F-FD9D4A90581D}"/>
              </a:ext>
            </a:extLst>
          </p:cNvPr>
          <p:cNvSpPr>
            <a:spLocks noChangeArrowheads="1"/>
          </p:cNvSpPr>
          <p:nvPr/>
        </p:nvSpPr>
        <p:spPr bwMode="auto">
          <a:xfrm>
            <a:off x="1495289" y="3629502"/>
            <a:ext cx="1539585" cy="1662270"/>
          </a:xfrm>
          <a:prstGeom prst="rect">
            <a:avLst/>
          </a:prstGeom>
          <a:solidFill>
            <a:srgbClr val="0070AF"/>
          </a:solidFill>
          <a:ln w="9525">
            <a:noFill/>
            <a:miter lim="800000"/>
            <a:headEnd/>
            <a:tailEnd/>
          </a:ln>
        </p:spPr>
        <p:txBody>
          <a:bodyPr/>
          <a:lstStyle/>
          <a:p>
            <a:endParaRPr lang="zh-CN" altLang="en-US" sz="3200">
              <a:solidFill>
                <a:srgbClr val="505050"/>
              </a:solidFill>
              <a:latin typeface="微软雅黑" pitchFamily="34" charset="-122"/>
              <a:ea typeface="微软雅黑" pitchFamily="34" charset="-122"/>
              <a:sym typeface="Verdana" pitchFamily="34" charset="0"/>
            </a:endParaRPr>
          </a:p>
        </p:txBody>
      </p:sp>
      <p:sp>
        <p:nvSpPr>
          <p:cNvPr id="7" name="TextBox 43">
            <a:extLst>
              <a:ext uri="{FF2B5EF4-FFF2-40B4-BE49-F238E27FC236}">
                <a16:creationId xmlns:a16="http://schemas.microsoft.com/office/drawing/2014/main" id="{5D5A5E27-3522-4DE9-9085-1CC0C9D00173}"/>
              </a:ext>
            </a:extLst>
          </p:cNvPr>
          <p:cNvSpPr>
            <a:spLocks noChangeArrowheads="1"/>
          </p:cNvSpPr>
          <p:nvPr/>
        </p:nvSpPr>
        <p:spPr bwMode="auto">
          <a:xfrm>
            <a:off x="1635430" y="4260666"/>
            <a:ext cx="1142698" cy="276999"/>
          </a:xfrm>
          <a:prstGeom prst="rect">
            <a:avLst/>
          </a:prstGeom>
          <a:noFill/>
          <a:ln w="9525">
            <a:noFill/>
            <a:miter lim="800000"/>
            <a:headEnd/>
            <a:tailEnd/>
          </a:ln>
        </p:spPr>
        <p:txBody>
          <a:bodyPr wrap="square">
            <a:spAutoFit/>
          </a:bodyPr>
          <a:lstStyle/>
          <a:p>
            <a:pPr algn="ctr"/>
            <a:r>
              <a:rPr lang="fr-FR" altLang="zh-CN" sz="1200" b="1" dirty="0" smtClean="0">
                <a:solidFill>
                  <a:srgbClr val="FFFFFF"/>
                </a:solidFill>
                <a:latin typeface="微软雅黑" pitchFamily="34" charset="-122"/>
                <a:ea typeface="微软雅黑" pitchFamily="34" charset="-122"/>
                <a:sym typeface="Verdana" pitchFamily="34" charset="0"/>
              </a:rPr>
              <a:t>théorie</a:t>
            </a:r>
            <a:endParaRPr lang="en-US" sz="1200" dirty="0">
              <a:latin typeface="微软雅黑" pitchFamily="34" charset="-122"/>
              <a:ea typeface="微软雅黑" pitchFamily="34" charset="-122"/>
            </a:endParaRPr>
          </a:p>
        </p:txBody>
      </p:sp>
      <p:sp>
        <p:nvSpPr>
          <p:cNvPr id="8" name="TextBox 31">
            <a:extLst>
              <a:ext uri="{FF2B5EF4-FFF2-40B4-BE49-F238E27FC236}">
                <a16:creationId xmlns:a16="http://schemas.microsoft.com/office/drawing/2014/main" id="{620DCD56-4F0F-40E9-BBC2-EB10A88E208D}"/>
              </a:ext>
            </a:extLst>
          </p:cNvPr>
          <p:cNvSpPr>
            <a:spLocks noChangeArrowheads="1"/>
          </p:cNvSpPr>
          <p:nvPr/>
        </p:nvSpPr>
        <p:spPr bwMode="auto">
          <a:xfrm>
            <a:off x="7583809" y="2281213"/>
            <a:ext cx="1777716" cy="830997"/>
          </a:xfrm>
          <a:prstGeom prst="rect">
            <a:avLst/>
          </a:prstGeom>
          <a:noFill/>
          <a:ln w="9525">
            <a:noFill/>
            <a:miter lim="800000"/>
            <a:headEnd/>
            <a:tailEnd/>
          </a:ln>
        </p:spPr>
        <p:txBody>
          <a:bodyPr wrap="square">
            <a:spAutoFit/>
          </a:bodyPr>
          <a:lstStyle/>
          <a:p>
            <a:pPr algn="ctr"/>
            <a:r>
              <a:rPr lang="zh-CN" altLang="en-US" sz="2400" b="1" dirty="0">
                <a:solidFill>
                  <a:srgbClr val="FFFFFF"/>
                </a:solidFill>
                <a:latin typeface="微软雅黑" pitchFamily="34" charset="-122"/>
                <a:ea typeface="微软雅黑" pitchFamily="34" charset="-122"/>
                <a:sym typeface="Verdana" pitchFamily="34" charset="0"/>
              </a:rPr>
              <a:t>成本效益模型</a:t>
            </a:r>
            <a:endParaRPr lang="en-US" sz="2800" dirty="0">
              <a:latin typeface="微软雅黑" pitchFamily="34" charset="-122"/>
              <a:ea typeface="微软雅黑" pitchFamily="34" charset="-122"/>
            </a:endParaRPr>
          </a:p>
        </p:txBody>
      </p:sp>
      <p:sp>
        <p:nvSpPr>
          <p:cNvPr id="10" name="TextBox 34">
            <a:extLst>
              <a:ext uri="{FF2B5EF4-FFF2-40B4-BE49-F238E27FC236}">
                <a16:creationId xmlns:a16="http://schemas.microsoft.com/office/drawing/2014/main" id="{1FF19515-B2C3-4EB4-86D5-909EC0F5C5A5}"/>
              </a:ext>
            </a:extLst>
          </p:cNvPr>
          <p:cNvSpPr>
            <a:spLocks noChangeArrowheads="1"/>
          </p:cNvSpPr>
          <p:nvPr/>
        </p:nvSpPr>
        <p:spPr bwMode="auto">
          <a:xfrm>
            <a:off x="6803713" y="4116041"/>
            <a:ext cx="3626225" cy="1384995"/>
          </a:xfrm>
          <a:prstGeom prst="rect">
            <a:avLst/>
          </a:prstGeom>
          <a:solidFill>
            <a:srgbClr val="92D050">
              <a:alpha val="19000"/>
            </a:srgbClr>
          </a:solidFill>
          <a:ln w="9525">
            <a:noFill/>
            <a:miter lim="800000"/>
            <a:headEnd/>
            <a:tailEnd/>
          </a:ln>
        </p:spPr>
        <p:txBody>
          <a:bodyPr wrap="square" anchor="ctr">
            <a:spAutoFit/>
          </a:bodyPr>
          <a:lstStyle/>
          <a:p>
            <a:pPr algn="ctr"/>
            <a:r>
              <a:rPr lang="fr-FR" altLang="zh-CN" sz="1400" dirty="0" smtClean="0">
                <a:latin typeface="微软雅黑" pitchFamily="34" charset="-122"/>
                <a:ea typeface="微软雅黑" pitchFamily="34" charset="-122"/>
                <a:sym typeface="Verdana" pitchFamily="34" charset="0"/>
              </a:rPr>
              <a:t>Année </a:t>
            </a:r>
            <a:r>
              <a:rPr lang="fr-FR" altLang="zh-CN" sz="1400" dirty="0">
                <a:latin typeface="微软雅黑" pitchFamily="34" charset="-122"/>
                <a:ea typeface="微软雅黑" pitchFamily="34" charset="-122"/>
                <a:sym typeface="Verdana" pitchFamily="34" charset="0"/>
              </a:rPr>
              <a:t>d'ajustement coût / qualité de vie</a:t>
            </a:r>
          </a:p>
          <a:p>
            <a:pPr algn="ctr"/>
            <a:r>
              <a:rPr lang="fr-FR" altLang="zh-CN" sz="1400" dirty="0">
                <a:latin typeface="微软雅黑" pitchFamily="34" charset="-122"/>
                <a:ea typeface="微软雅黑" pitchFamily="34" charset="-122"/>
                <a:sym typeface="Verdana" pitchFamily="34" charset="0"/>
              </a:rPr>
              <a:t>CONTRE.</a:t>
            </a:r>
          </a:p>
          <a:p>
            <a:pPr algn="ctr"/>
            <a:r>
              <a:rPr lang="fr-FR" altLang="zh-CN" sz="1400" dirty="0">
                <a:latin typeface="微软雅黑" pitchFamily="34" charset="-122"/>
                <a:ea typeface="微软雅黑" pitchFamily="34" charset="-122"/>
                <a:sym typeface="Verdana" pitchFamily="34" charset="0"/>
              </a:rPr>
              <a:t>Méthode du seuil de rentabilité différentielle</a:t>
            </a:r>
          </a:p>
          <a:p>
            <a:pPr algn="ctr"/>
            <a:r>
              <a:rPr lang="fr-FR" altLang="zh-CN" sz="1400" dirty="0">
                <a:latin typeface="微软雅黑" pitchFamily="34" charset="-122"/>
                <a:ea typeface="微软雅黑" pitchFamily="34" charset="-122"/>
                <a:sym typeface="Verdana" pitchFamily="34" charset="0"/>
              </a:rPr>
              <a:t>(Et implications budgétaires)</a:t>
            </a:r>
            <a:endParaRPr lang="en-US" sz="1400" dirty="0">
              <a:solidFill>
                <a:srgbClr val="505050"/>
              </a:solidFill>
              <a:latin typeface="微软雅黑" pitchFamily="34" charset="-122"/>
              <a:ea typeface="微软雅黑" pitchFamily="34" charset="-122"/>
              <a:sym typeface="Verdana" pitchFamily="34" charset="0"/>
            </a:endParaRPr>
          </a:p>
        </p:txBody>
      </p:sp>
      <p:sp>
        <p:nvSpPr>
          <p:cNvPr id="11" name="Isosceles Triangle 19">
            <a:extLst>
              <a:ext uri="{FF2B5EF4-FFF2-40B4-BE49-F238E27FC236}">
                <a16:creationId xmlns:a16="http://schemas.microsoft.com/office/drawing/2014/main" id="{5E887902-2D68-4EAD-A347-A4F8000914AE}"/>
              </a:ext>
            </a:extLst>
          </p:cNvPr>
          <p:cNvSpPr>
            <a:spLocks noChangeArrowheads="1"/>
          </p:cNvSpPr>
          <p:nvPr/>
        </p:nvSpPr>
        <p:spPr bwMode="auto">
          <a:xfrm>
            <a:off x="3178497" y="1789441"/>
            <a:ext cx="3538894" cy="904175"/>
          </a:xfrm>
          <a:prstGeom prst="triangle">
            <a:avLst>
              <a:gd name="adj" fmla="val 50958"/>
            </a:avLst>
          </a:prstGeom>
          <a:gradFill flip="none" rotWithShape="1">
            <a:gsLst>
              <a:gs pos="0">
                <a:srgbClr val="938953"/>
              </a:gs>
              <a:gs pos="100000">
                <a:srgbClr val="857B4C"/>
              </a:gs>
            </a:gsLst>
            <a:lin ang="8100000" scaled="1"/>
            <a:tileRect/>
          </a:gradFill>
          <a:ln w="25400">
            <a:solidFill>
              <a:srgbClr val="938953"/>
            </a:solidFill>
            <a:miter lim="800000"/>
            <a:headEnd/>
            <a:tailEnd/>
          </a:ln>
        </p:spPr>
        <p:txBody>
          <a:bodyPr/>
          <a:lstStyle/>
          <a:p>
            <a:endParaRPr lang="zh-CN" altLang="en-US" sz="3600">
              <a:solidFill>
                <a:srgbClr val="505050"/>
              </a:solidFill>
              <a:latin typeface="微软雅黑" pitchFamily="34" charset="-122"/>
              <a:ea typeface="微软雅黑" pitchFamily="34" charset="-122"/>
              <a:sym typeface="Verdana" pitchFamily="34" charset="0"/>
            </a:endParaRPr>
          </a:p>
        </p:txBody>
      </p:sp>
      <p:sp>
        <p:nvSpPr>
          <p:cNvPr id="12" name="TextBox 20">
            <a:extLst>
              <a:ext uri="{FF2B5EF4-FFF2-40B4-BE49-F238E27FC236}">
                <a16:creationId xmlns:a16="http://schemas.microsoft.com/office/drawing/2014/main" id="{4665F373-ACA1-46E3-A08E-FE6C9BA76028}"/>
              </a:ext>
            </a:extLst>
          </p:cNvPr>
          <p:cNvSpPr>
            <a:spLocks noChangeArrowheads="1"/>
          </p:cNvSpPr>
          <p:nvPr/>
        </p:nvSpPr>
        <p:spPr bwMode="auto">
          <a:xfrm>
            <a:off x="3118105" y="2127298"/>
            <a:ext cx="3581890" cy="307777"/>
          </a:xfrm>
          <a:prstGeom prst="rect">
            <a:avLst/>
          </a:prstGeom>
          <a:noFill/>
          <a:ln w="9525">
            <a:noFill/>
            <a:miter lim="800000"/>
            <a:headEnd/>
            <a:tailEnd/>
          </a:ln>
        </p:spPr>
        <p:txBody>
          <a:bodyPr wrap="square">
            <a:spAutoFit/>
          </a:bodyPr>
          <a:lstStyle/>
          <a:p>
            <a:pPr algn="ctr"/>
            <a:r>
              <a:rPr lang="fr-FR" altLang="zh-CN" sz="1400" b="1" dirty="0" smtClean="0">
                <a:solidFill>
                  <a:srgbClr val="FFFFFF"/>
                </a:solidFill>
                <a:latin typeface="微软雅黑" pitchFamily="34" charset="-122"/>
                <a:ea typeface="微软雅黑" pitchFamily="34" charset="-122"/>
                <a:sym typeface="Verdana" pitchFamily="34" charset="0"/>
              </a:rPr>
              <a:t>Modèle </a:t>
            </a:r>
            <a:r>
              <a:rPr lang="fr-FR" altLang="zh-CN" sz="1400" b="1" dirty="0">
                <a:solidFill>
                  <a:srgbClr val="FFFFFF"/>
                </a:solidFill>
                <a:latin typeface="微软雅黑" pitchFamily="34" charset="-122"/>
                <a:ea typeface="微软雅黑" pitchFamily="34" charset="-122"/>
                <a:sym typeface="Verdana" pitchFamily="34" charset="0"/>
              </a:rPr>
              <a:t>d'efficacité relative</a:t>
            </a:r>
            <a:endParaRPr lang="en-US" sz="1400" dirty="0">
              <a:latin typeface="微软雅黑" pitchFamily="34" charset="-122"/>
              <a:ea typeface="微软雅黑" pitchFamily="34" charset="-122"/>
            </a:endParaRPr>
          </a:p>
        </p:txBody>
      </p:sp>
      <p:sp>
        <p:nvSpPr>
          <p:cNvPr id="13" name="Rectangle 21">
            <a:extLst>
              <a:ext uri="{FF2B5EF4-FFF2-40B4-BE49-F238E27FC236}">
                <a16:creationId xmlns:a16="http://schemas.microsoft.com/office/drawing/2014/main" id="{F4F29839-65CB-4BD7-8C24-E8430FDD2054}"/>
              </a:ext>
            </a:extLst>
          </p:cNvPr>
          <p:cNvSpPr>
            <a:spLocks noChangeArrowheads="1"/>
          </p:cNvSpPr>
          <p:nvPr/>
        </p:nvSpPr>
        <p:spPr bwMode="auto">
          <a:xfrm>
            <a:off x="3161871" y="2798505"/>
            <a:ext cx="3626225" cy="1017190"/>
          </a:xfrm>
          <a:prstGeom prst="rect">
            <a:avLst/>
          </a:prstGeom>
          <a:solidFill>
            <a:srgbClr val="F2F2F2"/>
          </a:solidFill>
          <a:ln w="9525">
            <a:noFill/>
            <a:miter lim="800000"/>
            <a:headEnd/>
            <a:tailEnd/>
          </a:ln>
        </p:spPr>
        <p:txBody>
          <a:bodyPr/>
          <a:lstStyle/>
          <a:p>
            <a:endParaRPr lang="zh-CN" altLang="en-US" sz="4000">
              <a:solidFill>
                <a:srgbClr val="505050"/>
              </a:solidFill>
              <a:latin typeface="微软雅黑" pitchFamily="34" charset="-122"/>
              <a:ea typeface="微软雅黑" pitchFamily="34" charset="-122"/>
              <a:sym typeface="Verdana" pitchFamily="34" charset="0"/>
            </a:endParaRPr>
          </a:p>
        </p:txBody>
      </p:sp>
      <p:sp>
        <p:nvSpPr>
          <p:cNvPr id="14" name="TextBox 22">
            <a:extLst>
              <a:ext uri="{FF2B5EF4-FFF2-40B4-BE49-F238E27FC236}">
                <a16:creationId xmlns:a16="http://schemas.microsoft.com/office/drawing/2014/main" id="{75F81733-C548-4CC4-B00D-94E7C60CE768}"/>
              </a:ext>
            </a:extLst>
          </p:cNvPr>
          <p:cNvSpPr>
            <a:spLocks noChangeArrowheads="1"/>
          </p:cNvSpPr>
          <p:nvPr/>
        </p:nvSpPr>
        <p:spPr bwMode="auto">
          <a:xfrm>
            <a:off x="3159447" y="2952393"/>
            <a:ext cx="3540548" cy="523220"/>
          </a:xfrm>
          <a:prstGeom prst="rect">
            <a:avLst/>
          </a:prstGeom>
          <a:noFill/>
          <a:ln w="9525">
            <a:noFill/>
            <a:miter lim="800000"/>
            <a:headEnd/>
            <a:tailEnd/>
          </a:ln>
        </p:spPr>
        <p:txBody>
          <a:bodyPr wrap="square" anchor="ctr">
            <a:spAutoFit/>
          </a:bodyPr>
          <a:lstStyle/>
          <a:p>
            <a:pPr algn="ctr"/>
            <a:r>
              <a:rPr lang="fr-FR" altLang="zh-CN" sz="1400" dirty="0" smtClean="0">
                <a:latin typeface="微软雅黑" pitchFamily="34" charset="-122"/>
                <a:ea typeface="微软雅黑" pitchFamily="34" charset="-122"/>
                <a:sym typeface="Verdana" pitchFamily="34" charset="0"/>
              </a:rPr>
              <a:t>France </a:t>
            </a:r>
            <a:r>
              <a:rPr lang="fr-FR" altLang="zh-CN" sz="1400" dirty="0">
                <a:latin typeface="微软雅黑" pitchFamily="34" charset="-122"/>
                <a:ea typeface="微软雅黑" pitchFamily="34" charset="-122"/>
                <a:sym typeface="Verdana" pitchFamily="34" charset="0"/>
              </a:rPr>
              <a:t>Allemagne</a:t>
            </a:r>
          </a:p>
          <a:p>
            <a:pPr algn="ctr"/>
            <a:r>
              <a:rPr lang="fr-FR" altLang="zh-CN" sz="1400" dirty="0">
                <a:latin typeface="微软雅黑" pitchFamily="34" charset="-122"/>
                <a:ea typeface="微软雅黑" pitchFamily="34" charset="-122"/>
                <a:sym typeface="Verdana" pitchFamily="34" charset="0"/>
              </a:rPr>
              <a:t>Japon, Taiwan</a:t>
            </a:r>
            <a:endParaRPr lang="en-US" sz="1400" dirty="0">
              <a:latin typeface="微软雅黑" pitchFamily="34" charset="-122"/>
              <a:ea typeface="微软雅黑" pitchFamily="34" charset="-122"/>
              <a:sym typeface="Verdana" pitchFamily="34" charset="0"/>
            </a:endParaRPr>
          </a:p>
        </p:txBody>
      </p:sp>
      <p:sp>
        <p:nvSpPr>
          <p:cNvPr id="16" name="TextBox 50">
            <a:extLst>
              <a:ext uri="{FF2B5EF4-FFF2-40B4-BE49-F238E27FC236}">
                <a16:creationId xmlns:a16="http://schemas.microsoft.com/office/drawing/2014/main" id="{31C79295-9E29-4C98-B0CA-83E95031BBE3}"/>
              </a:ext>
            </a:extLst>
          </p:cNvPr>
          <p:cNvSpPr>
            <a:spLocks noChangeArrowheads="1"/>
          </p:cNvSpPr>
          <p:nvPr/>
        </p:nvSpPr>
        <p:spPr bwMode="auto">
          <a:xfrm>
            <a:off x="3118105" y="5918452"/>
            <a:ext cx="7293001" cy="584775"/>
          </a:xfrm>
          <a:prstGeom prst="rect">
            <a:avLst/>
          </a:prstGeom>
          <a:solidFill>
            <a:schemeClr val="tx1">
              <a:lumMod val="50000"/>
              <a:lumOff val="50000"/>
            </a:schemeClr>
          </a:solidFill>
          <a:ln w="9525">
            <a:noFill/>
            <a:miter lim="800000"/>
            <a:headEnd/>
            <a:tailEnd/>
          </a:ln>
        </p:spPr>
        <p:txBody>
          <a:bodyPr wrap="square">
            <a:spAutoFit/>
          </a:bodyPr>
          <a:lstStyle/>
          <a:p>
            <a:pPr algn="ctr"/>
            <a:r>
              <a:rPr lang="fr-FR" altLang="zh-CN" sz="1600" dirty="0" smtClean="0">
                <a:solidFill>
                  <a:schemeClr val="bg1"/>
                </a:solidFill>
                <a:latin typeface="微软雅黑" pitchFamily="34" charset="-122"/>
                <a:ea typeface="微软雅黑" pitchFamily="34" charset="-122"/>
                <a:sym typeface="Verdana" pitchFamily="34" charset="0"/>
              </a:rPr>
              <a:t>Adaptez-vous </a:t>
            </a:r>
            <a:r>
              <a:rPr lang="fr-FR" altLang="zh-CN" sz="1600" dirty="0">
                <a:solidFill>
                  <a:schemeClr val="bg1"/>
                </a:solidFill>
                <a:latin typeface="微软雅黑" pitchFamily="34" charset="-122"/>
                <a:ea typeface="微软雅黑" pitchFamily="34" charset="-122"/>
                <a:sym typeface="Verdana" pitchFamily="34" charset="0"/>
              </a:rPr>
              <a:t>aux conditions nationales des différents pays</a:t>
            </a:r>
          </a:p>
          <a:p>
            <a:pPr algn="ctr"/>
            <a:r>
              <a:rPr lang="fr-FR" altLang="zh-CN" sz="1600" dirty="0">
                <a:solidFill>
                  <a:schemeClr val="bg1"/>
                </a:solidFill>
                <a:latin typeface="微软雅黑" pitchFamily="34" charset="-122"/>
                <a:ea typeface="微软雅黑" pitchFamily="34" charset="-122"/>
                <a:sym typeface="Verdana" pitchFamily="34" charset="0"/>
              </a:rPr>
              <a:t>(Différents pays, différentes méthodes de demande d'ETS</a:t>
            </a:r>
            <a:r>
              <a:rPr lang="fr-FR" altLang="zh-CN" sz="1600" dirty="0" smtClean="0">
                <a:solidFill>
                  <a:schemeClr val="bg1"/>
                </a:solidFill>
                <a:latin typeface="微软雅黑" pitchFamily="34" charset="-122"/>
                <a:ea typeface="微软雅黑" pitchFamily="34" charset="-122"/>
                <a:sym typeface="Verdana" pitchFamily="34" charset="0"/>
              </a:rPr>
              <a:t>)</a:t>
            </a:r>
            <a:endParaRPr lang="en-US" sz="1600" dirty="0">
              <a:solidFill>
                <a:schemeClr val="bg1"/>
              </a:solidFill>
              <a:latin typeface="微软雅黑" pitchFamily="34" charset="-122"/>
              <a:ea typeface="微软雅黑" pitchFamily="34" charset="-122"/>
            </a:endParaRPr>
          </a:p>
        </p:txBody>
      </p:sp>
      <p:sp>
        <p:nvSpPr>
          <p:cNvPr id="17" name="Isosceles Triangle 30">
            <a:extLst>
              <a:ext uri="{FF2B5EF4-FFF2-40B4-BE49-F238E27FC236}">
                <a16:creationId xmlns:a16="http://schemas.microsoft.com/office/drawing/2014/main" id="{989551EB-B616-4D88-A50F-17E8B3D26F67}"/>
              </a:ext>
            </a:extLst>
          </p:cNvPr>
          <p:cNvSpPr>
            <a:spLocks noChangeArrowheads="1"/>
          </p:cNvSpPr>
          <p:nvPr/>
        </p:nvSpPr>
        <p:spPr bwMode="auto">
          <a:xfrm>
            <a:off x="6813175" y="1768925"/>
            <a:ext cx="3540547" cy="901965"/>
          </a:xfrm>
          <a:prstGeom prst="triangle">
            <a:avLst>
              <a:gd name="adj" fmla="val 49762"/>
            </a:avLst>
          </a:prstGeom>
          <a:gradFill flip="none" rotWithShape="1">
            <a:gsLst>
              <a:gs pos="0">
                <a:srgbClr val="938953"/>
              </a:gs>
              <a:gs pos="100000">
                <a:srgbClr val="857B4C"/>
              </a:gs>
            </a:gsLst>
            <a:lin ang="8100000" scaled="1"/>
            <a:tileRect/>
          </a:gradFill>
          <a:ln w="25400">
            <a:solidFill>
              <a:srgbClr val="938953"/>
            </a:solidFill>
            <a:miter lim="800000"/>
            <a:headEnd/>
            <a:tailEnd/>
          </a:ln>
        </p:spPr>
        <p:txBody>
          <a:bodyPr/>
          <a:lstStyle/>
          <a:p>
            <a:endParaRPr lang="zh-CN" altLang="en-US" sz="3600" dirty="0">
              <a:solidFill>
                <a:srgbClr val="505050"/>
              </a:solidFill>
              <a:latin typeface="微软雅黑" pitchFamily="34" charset="-122"/>
              <a:ea typeface="微软雅黑" pitchFamily="34" charset="-122"/>
              <a:sym typeface="Verdana" pitchFamily="34" charset="0"/>
            </a:endParaRPr>
          </a:p>
        </p:txBody>
      </p:sp>
      <p:sp>
        <p:nvSpPr>
          <p:cNvPr id="18" name="TextBox 31">
            <a:extLst>
              <a:ext uri="{FF2B5EF4-FFF2-40B4-BE49-F238E27FC236}">
                <a16:creationId xmlns:a16="http://schemas.microsoft.com/office/drawing/2014/main" id="{575D0D25-EC6B-4DCA-B685-0E3438DA393E}"/>
              </a:ext>
            </a:extLst>
          </p:cNvPr>
          <p:cNvSpPr>
            <a:spLocks noChangeArrowheads="1"/>
          </p:cNvSpPr>
          <p:nvPr/>
        </p:nvSpPr>
        <p:spPr bwMode="auto">
          <a:xfrm>
            <a:off x="7507470" y="2033158"/>
            <a:ext cx="2151955" cy="338554"/>
          </a:xfrm>
          <a:prstGeom prst="rect">
            <a:avLst/>
          </a:prstGeom>
          <a:noFill/>
          <a:ln w="9525">
            <a:noFill/>
            <a:miter lim="800000"/>
            <a:headEnd/>
            <a:tailEnd/>
          </a:ln>
        </p:spPr>
        <p:txBody>
          <a:bodyPr wrap="square">
            <a:spAutoFit/>
          </a:bodyPr>
          <a:lstStyle/>
          <a:p>
            <a:pPr algn="ctr"/>
            <a:r>
              <a:rPr lang="fr-FR" altLang="zh-CN" sz="1600" b="1" dirty="0" smtClean="0">
                <a:solidFill>
                  <a:srgbClr val="FFFFFF"/>
                </a:solidFill>
                <a:latin typeface="微软雅黑" pitchFamily="34" charset="-122"/>
                <a:ea typeface="微软雅黑" pitchFamily="34" charset="-122"/>
                <a:sym typeface="Verdana" pitchFamily="34" charset="0"/>
              </a:rPr>
              <a:t>Modèle </a:t>
            </a:r>
            <a:r>
              <a:rPr lang="fr-FR" altLang="zh-CN" sz="1600" b="1" dirty="0">
                <a:solidFill>
                  <a:srgbClr val="FFFFFF"/>
                </a:solidFill>
                <a:latin typeface="微软雅黑" pitchFamily="34" charset="-122"/>
                <a:ea typeface="微软雅黑" pitchFamily="34" charset="-122"/>
                <a:sym typeface="Verdana" pitchFamily="34" charset="0"/>
              </a:rPr>
              <a:t>rentable</a:t>
            </a:r>
            <a:endParaRPr lang="en-US" sz="1600" dirty="0">
              <a:latin typeface="微软雅黑" pitchFamily="34" charset="-122"/>
              <a:ea typeface="微软雅黑" pitchFamily="34" charset="-122"/>
            </a:endParaRPr>
          </a:p>
        </p:txBody>
      </p:sp>
      <p:sp>
        <p:nvSpPr>
          <p:cNvPr id="21" name="Rectangle 21">
            <a:extLst>
              <a:ext uri="{FF2B5EF4-FFF2-40B4-BE49-F238E27FC236}">
                <a16:creationId xmlns:a16="http://schemas.microsoft.com/office/drawing/2014/main" id="{D24E3454-328C-5C41-891D-6E17F3807E36}"/>
              </a:ext>
            </a:extLst>
          </p:cNvPr>
          <p:cNvSpPr>
            <a:spLocks noChangeArrowheads="1"/>
          </p:cNvSpPr>
          <p:nvPr/>
        </p:nvSpPr>
        <p:spPr bwMode="auto">
          <a:xfrm>
            <a:off x="6803714" y="2712492"/>
            <a:ext cx="3626225" cy="1017190"/>
          </a:xfrm>
          <a:prstGeom prst="rect">
            <a:avLst/>
          </a:prstGeom>
          <a:solidFill>
            <a:srgbClr val="F7F38D">
              <a:alpha val="67000"/>
            </a:srgbClr>
          </a:solidFill>
          <a:ln w="9525">
            <a:noFill/>
            <a:miter lim="800000"/>
            <a:headEnd/>
            <a:tailEnd/>
          </a:ln>
        </p:spPr>
        <p:txBody>
          <a:bodyPr/>
          <a:lstStyle/>
          <a:p>
            <a:pPr algn="ctr"/>
            <a:endParaRPr lang="en-US" altLang="zh-CN" sz="2400" dirty="0">
              <a:latin typeface="微软雅黑" pitchFamily="34" charset="-122"/>
              <a:ea typeface="微软雅黑" pitchFamily="34" charset="-122"/>
              <a:sym typeface="Verdana" pitchFamily="34" charset="0"/>
            </a:endParaRPr>
          </a:p>
        </p:txBody>
      </p:sp>
      <p:sp>
        <p:nvSpPr>
          <p:cNvPr id="22" name="TextBox 22">
            <a:extLst>
              <a:ext uri="{FF2B5EF4-FFF2-40B4-BE49-F238E27FC236}">
                <a16:creationId xmlns:a16="http://schemas.microsoft.com/office/drawing/2014/main" id="{BF89B395-B80B-5541-9A41-376C3B50EA87}"/>
              </a:ext>
            </a:extLst>
          </p:cNvPr>
          <p:cNvSpPr>
            <a:spLocks noChangeArrowheads="1"/>
          </p:cNvSpPr>
          <p:nvPr/>
        </p:nvSpPr>
        <p:spPr bwMode="auto">
          <a:xfrm>
            <a:off x="6855822" y="2896767"/>
            <a:ext cx="3540548" cy="523220"/>
          </a:xfrm>
          <a:prstGeom prst="rect">
            <a:avLst/>
          </a:prstGeom>
          <a:noFill/>
          <a:ln w="9525">
            <a:noFill/>
            <a:miter lim="800000"/>
            <a:headEnd/>
            <a:tailEnd/>
          </a:ln>
        </p:spPr>
        <p:txBody>
          <a:bodyPr wrap="square" anchor="ctr">
            <a:spAutoFit/>
          </a:bodyPr>
          <a:lstStyle/>
          <a:p>
            <a:pPr algn="ctr"/>
            <a:r>
              <a:rPr lang="fr-FR" altLang="zh-CN" sz="1400" dirty="0" smtClean="0">
                <a:latin typeface="微软雅黑" pitchFamily="34" charset="-122"/>
                <a:ea typeface="微软雅黑" pitchFamily="34" charset="-122"/>
                <a:sym typeface="Verdana" pitchFamily="34" charset="0"/>
              </a:rPr>
              <a:t>Royaume-Uni</a:t>
            </a:r>
            <a:r>
              <a:rPr lang="fr-FR" altLang="zh-CN" sz="1400" dirty="0">
                <a:latin typeface="微软雅黑" pitchFamily="34" charset="-122"/>
                <a:ea typeface="微软雅黑" pitchFamily="34" charset="-122"/>
                <a:sym typeface="Verdana" pitchFamily="34" charset="0"/>
              </a:rPr>
              <a:t>, Canada</a:t>
            </a:r>
          </a:p>
          <a:p>
            <a:pPr algn="ctr"/>
            <a:r>
              <a:rPr lang="fr-FR" altLang="zh-CN" sz="1400" dirty="0">
                <a:latin typeface="微软雅黑" pitchFamily="34" charset="-122"/>
                <a:ea typeface="微软雅黑" pitchFamily="34" charset="-122"/>
                <a:sym typeface="Verdana" pitchFamily="34" charset="0"/>
              </a:rPr>
              <a:t>Italie, Corée du Sud</a:t>
            </a:r>
            <a:endParaRPr lang="en-US" altLang="zh-CN" sz="1400" dirty="0">
              <a:latin typeface="微软雅黑" pitchFamily="34" charset="-122"/>
              <a:ea typeface="微软雅黑" pitchFamily="34" charset="-122"/>
              <a:sym typeface="Verdana" pitchFamily="34" charset="0"/>
            </a:endParaRPr>
          </a:p>
        </p:txBody>
      </p:sp>
      <p:sp>
        <p:nvSpPr>
          <p:cNvPr id="5" name="TextBox 45">
            <a:extLst>
              <a:ext uri="{FF2B5EF4-FFF2-40B4-BE49-F238E27FC236}">
                <a16:creationId xmlns:a16="http://schemas.microsoft.com/office/drawing/2014/main" id="{E23B0DB8-4624-4706-B784-72028FFED0FC}"/>
              </a:ext>
            </a:extLst>
          </p:cNvPr>
          <p:cNvSpPr>
            <a:spLocks noChangeArrowheads="1"/>
          </p:cNvSpPr>
          <p:nvPr/>
        </p:nvSpPr>
        <p:spPr bwMode="auto">
          <a:xfrm>
            <a:off x="1685789" y="2905128"/>
            <a:ext cx="1142698" cy="338554"/>
          </a:xfrm>
          <a:prstGeom prst="rect">
            <a:avLst/>
          </a:prstGeom>
          <a:noFill/>
          <a:ln w="9525">
            <a:noFill/>
            <a:miter lim="800000"/>
            <a:headEnd/>
            <a:tailEnd/>
          </a:ln>
        </p:spPr>
        <p:txBody>
          <a:bodyPr wrap="square">
            <a:spAutoFit/>
          </a:bodyPr>
          <a:lstStyle/>
          <a:p>
            <a:pPr algn="ctr"/>
            <a:r>
              <a:rPr lang="fr-FR" altLang="zh-CN" sz="1600" b="1" dirty="0" smtClean="0">
                <a:solidFill>
                  <a:srgbClr val="FFFFFF"/>
                </a:solidFill>
                <a:latin typeface="微软雅黑" pitchFamily="34" charset="-122"/>
                <a:ea typeface="微软雅黑" pitchFamily="34" charset="-122"/>
                <a:sym typeface="Verdana" pitchFamily="34" charset="0"/>
              </a:rPr>
              <a:t>Pays </a:t>
            </a:r>
            <a:endParaRPr 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val="80458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a:extLst>
              <a:ext uri="{FF2B5EF4-FFF2-40B4-BE49-F238E27FC236}">
                <a16:creationId xmlns:a16="http://schemas.microsoft.com/office/drawing/2014/main" id="{C66A6C16-CB79-CC49-B59F-7390CCE45EFC}"/>
              </a:ext>
            </a:extLst>
          </p:cNvPr>
          <p:cNvSpPr txBox="1"/>
          <p:nvPr/>
        </p:nvSpPr>
        <p:spPr>
          <a:xfrm>
            <a:off x="522867" y="447823"/>
            <a:ext cx="11145391" cy="338554"/>
          </a:xfrm>
          <a:prstGeom prst="rect">
            <a:avLst/>
          </a:prstGeom>
          <a:noFill/>
        </p:spPr>
        <p:txBody>
          <a:bodyPr wrap="square" rtlCol="0">
            <a:spAutoFit/>
          </a:bodyPr>
          <a:lstStyle/>
          <a:p>
            <a:r>
              <a:rPr lang="fr-FR" altLang="zh-CN" sz="1600" b="1" dirty="0" smtClean="0">
                <a:solidFill>
                  <a:schemeClr val="accent3"/>
                </a:solidFill>
                <a:latin typeface="微软雅黑" pitchFamily="34" charset="-122"/>
                <a:ea typeface="微软雅黑" pitchFamily="34" charset="-122"/>
              </a:rPr>
              <a:t>VBP </a:t>
            </a:r>
            <a:r>
              <a:rPr lang="fr-FR" altLang="zh-CN" sz="1600" b="1" dirty="0">
                <a:solidFill>
                  <a:schemeClr val="accent3"/>
                </a:solidFill>
                <a:latin typeface="微软雅黑" pitchFamily="34" charset="-122"/>
                <a:ea typeface="微软雅黑" pitchFamily="34" charset="-122"/>
              </a:rPr>
              <a:t>intègre le concept de paiement de l'accord d'accès de gestion</a:t>
            </a:r>
            <a:endParaRPr lang="zh-CN" altLang="en-US" sz="1600" b="1" dirty="0">
              <a:solidFill>
                <a:schemeClr val="accent3"/>
              </a:solidFill>
              <a:latin typeface="微软雅黑" pitchFamily="34" charset="-122"/>
              <a:ea typeface="微软雅黑" pitchFamily="34" charset="-122"/>
            </a:endParaRPr>
          </a:p>
        </p:txBody>
      </p:sp>
      <p:pic>
        <p:nvPicPr>
          <p:cNvPr id="5" name="图片 4">
            <a:extLst>
              <a:ext uri="{FF2B5EF4-FFF2-40B4-BE49-F238E27FC236}">
                <a16:creationId xmlns:a16="http://schemas.microsoft.com/office/drawing/2014/main" id="{D0585132-0EC1-AA4B-8E85-93500E6C939E}"/>
              </a:ext>
            </a:extLst>
          </p:cNvPr>
          <p:cNvPicPr/>
          <p:nvPr/>
        </p:nvPicPr>
        <p:blipFill>
          <a:blip r:embed="rId2"/>
          <a:stretch>
            <a:fillRect/>
          </a:stretch>
        </p:blipFill>
        <p:spPr>
          <a:xfrm>
            <a:off x="291811" y="1100431"/>
            <a:ext cx="11607501" cy="5757569"/>
          </a:xfrm>
          <a:prstGeom prst="rect">
            <a:avLst/>
          </a:prstGeom>
        </p:spPr>
      </p:pic>
      <p:sp>
        <p:nvSpPr>
          <p:cNvPr id="3" name="文本框 2">
            <a:extLst>
              <a:ext uri="{FF2B5EF4-FFF2-40B4-BE49-F238E27FC236}">
                <a16:creationId xmlns:a16="http://schemas.microsoft.com/office/drawing/2014/main" id="{1D15C4C9-2152-9047-8875-D8CE2CFC6867}"/>
              </a:ext>
            </a:extLst>
          </p:cNvPr>
          <p:cNvSpPr txBox="1"/>
          <p:nvPr/>
        </p:nvSpPr>
        <p:spPr>
          <a:xfrm>
            <a:off x="5349709" y="1204686"/>
            <a:ext cx="1596571" cy="338554"/>
          </a:xfrm>
          <a:prstGeom prst="rect">
            <a:avLst/>
          </a:prstGeom>
          <a:solidFill>
            <a:schemeClr val="bg1"/>
          </a:solid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管理准入协议</a:t>
            </a:r>
          </a:p>
        </p:txBody>
      </p:sp>
    </p:spTree>
    <p:extLst>
      <p:ext uri="{BB962C8B-B14F-4D97-AF65-F5344CB8AC3E}">
        <p14:creationId xmlns:p14="http://schemas.microsoft.com/office/powerpoint/2010/main" val="3122994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小清新">
      <a:dk1>
        <a:srgbClr val="000000"/>
      </a:dk1>
      <a:lt1>
        <a:srgbClr val="FFFFFF"/>
      </a:lt1>
      <a:dk2>
        <a:srgbClr val="768395"/>
      </a:dk2>
      <a:lt2>
        <a:srgbClr val="F0F0F0"/>
      </a:lt2>
      <a:accent1>
        <a:srgbClr val="DC002A"/>
      </a:accent1>
      <a:accent2>
        <a:srgbClr val="002F7B"/>
      </a:accent2>
      <a:accent3>
        <a:srgbClr val="148CC9"/>
      </a:accent3>
      <a:accent4>
        <a:srgbClr val="89B6FF"/>
      </a:accent4>
      <a:accent5>
        <a:srgbClr val="81CCF1"/>
      </a:accent5>
      <a:accent6>
        <a:srgbClr val="FF97AB"/>
      </a:accent6>
      <a:hlink>
        <a:srgbClr val="4472C4"/>
      </a:hlink>
      <a:folHlink>
        <a:srgbClr val="BFBFBF"/>
      </a:folHlink>
    </a:clrScheme>
    <a:fontScheme name="常用">
      <a:majorFont>
        <a:latin typeface="思源黑体 CN Bold"/>
        <a:ea typeface="思源黑体 CN Bold"/>
        <a:cs typeface=""/>
      </a:majorFont>
      <a:minorFont>
        <a:latin typeface="字魂58号-创中黑"/>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525252"/>
      </a:dk2>
      <a:lt2>
        <a:srgbClr val="E7E6E6"/>
      </a:lt2>
      <a:accent1>
        <a:srgbClr val="02A6B5"/>
      </a:accent1>
      <a:accent2>
        <a:srgbClr val="D03757"/>
      </a:accent2>
      <a:accent3>
        <a:srgbClr val="FB8649"/>
      </a:accent3>
      <a:accent4>
        <a:srgbClr val="FAD745"/>
      </a:accent4>
      <a:accent5>
        <a:srgbClr val="02A6B5"/>
      </a:accent5>
      <a:accent6>
        <a:srgbClr val="D03757"/>
      </a:accent6>
      <a:hlink>
        <a:srgbClr val="FB8649"/>
      </a:hlink>
      <a:folHlink>
        <a:srgbClr val="FAD745"/>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11116</TotalTime>
  <Words>2227</Words>
  <Application>Microsoft Office PowerPoint</Application>
  <PresentationFormat>Grand écran</PresentationFormat>
  <Paragraphs>219</Paragraphs>
  <Slides>16</Slides>
  <Notes>13</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16</vt:i4>
      </vt:variant>
    </vt:vector>
  </HeadingPairs>
  <TitlesOfParts>
    <vt:vector size="32" baseType="lpstr">
      <vt:lpstr>等线</vt:lpstr>
      <vt:lpstr>微软雅黑</vt:lpstr>
      <vt:lpstr>微软雅黑</vt:lpstr>
      <vt:lpstr>宋体</vt:lpstr>
      <vt:lpstr>STXihei</vt:lpstr>
      <vt:lpstr>字魂105号-简雅黑</vt:lpstr>
      <vt:lpstr>字魂58号-创中黑</vt:lpstr>
      <vt:lpstr>思源黑体 CN Bold</vt:lpstr>
      <vt:lpstr>思源黑体 CN Medium</vt:lpstr>
      <vt:lpstr>Arial</vt:lpstr>
      <vt:lpstr>Calibri</vt:lpstr>
      <vt:lpstr>Times New Roman</vt:lpstr>
      <vt:lpstr>Verdana</vt:lpstr>
      <vt:lpstr>Wingdings</vt:lpstr>
      <vt:lpstr>Office 主题​​</vt:lpstr>
      <vt:lpstr>Office 主题</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 晓姣</dc:creator>
  <cp:lastModifiedBy>LEI Ping</cp:lastModifiedBy>
  <cp:revision>681</cp:revision>
  <dcterms:created xsi:type="dcterms:W3CDTF">2019-07-25T02:53:05Z</dcterms:created>
  <dcterms:modified xsi:type="dcterms:W3CDTF">2020-07-19T09:08:48Z</dcterms:modified>
</cp:coreProperties>
</file>