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329" r:id="rId3"/>
    <p:sldId id="258" r:id="rId4"/>
    <p:sldId id="332" r:id="rId5"/>
    <p:sldId id="373" r:id="rId6"/>
    <p:sldId id="377" r:id="rId7"/>
    <p:sldId id="379" r:id="rId8"/>
    <p:sldId id="351" r:id="rId9"/>
    <p:sldId id="376" r:id="rId10"/>
    <p:sldId id="356" r:id="rId11"/>
    <p:sldId id="350" r:id="rId12"/>
    <p:sldId id="367" r:id="rId13"/>
    <p:sldId id="26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A40"/>
    <a:srgbClr val="A8CADC"/>
    <a:srgbClr val="5D66D3"/>
    <a:srgbClr val="474EBB"/>
    <a:srgbClr val="333A7F"/>
    <a:srgbClr val="717DDB"/>
    <a:srgbClr val="00326C"/>
    <a:srgbClr val="07316D"/>
    <a:srgbClr val="93E4DF"/>
    <a:srgbClr val="083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543" autoAdjust="0"/>
    <p:restoredTop sz="96201" autoAdjust="0"/>
  </p:normalViewPr>
  <p:slideViewPr>
    <p:cSldViewPr snapToGrid="0" showGuides="1">
      <p:cViewPr varScale="1">
        <p:scale>
          <a:sx n="64" d="100"/>
          <a:sy n="64" d="100"/>
        </p:scale>
        <p:origin x="40" y="1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2020/7/19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‹N°›</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7" name="平行四边形 6"/>
          <p:cNvSpPr/>
          <p:nvPr/>
        </p:nvSpPr>
        <p:spPr>
          <a:xfrm rot="16200000">
            <a:off x="4198507" y="-2092932"/>
            <a:ext cx="3794987" cy="12192001"/>
          </a:xfrm>
          <a:prstGeom prst="parallelogram">
            <a:avLst>
              <a:gd name="adj" fmla="val 37141"/>
            </a:avLst>
          </a:prstGeom>
          <a:blipFill dpi="0" rotWithShape="0">
            <a:blip r:embed="rId2"/>
            <a:srcRect/>
            <a:stretch>
              <a:fillRect l="-39134" t="-110643" r="-38644" b="-1106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p:cNvCxnSpPr/>
          <p:nvPr userDrawn="1"/>
        </p:nvCxnSpPr>
        <p:spPr>
          <a:xfrm>
            <a:off x="9448800" y="4116678"/>
            <a:ext cx="2705638" cy="317984"/>
          </a:xfrm>
          <a:prstGeom prst="line">
            <a:avLst/>
          </a:prstGeom>
          <a:ln w="88900" cap="sq">
            <a:solidFill>
              <a:srgbClr val="172A40"/>
            </a:solidFill>
            <a:miter lim="800000"/>
          </a:ln>
        </p:spPr>
        <p:style>
          <a:lnRef idx="1">
            <a:schemeClr val="accent1"/>
          </a:lnRef>
          <a:fillRef idx="0">
            <a:schemeClr val="accent1"/>
          </a:fillRef>
          <a:effectRef idx="0">
            <a:schemeClr val="accent1"/>
          </a:effectRef>
          <a:fontRef idx="minor">
            <a:schemeClr val="tx1"/>
          </a:fontRef>
        </p:style>
      </p:cxnSp>
      <p:sp>
        <p:nvSpPr>
          <p:cNvPr id="9802" name="标题 1"/>
          <p:cNvSpPr>
            <a:spLocks noGrp="1"/>
          </p:cNvSpPr>
          <p:nvPr>
            <p:ph type="ctrTitle"/>
          </p:nvPr>
        </p:nvSpPr>
        <p:spPr>
          <a:xfrm>
            <a:off x="669925" y="1602248"/>
            <a:ext cx="7384867" cy="1131138"/>
          </a:xfrm>
        </p:spPr>
        <p:txBody>
          <a:bodyPr anchor="ctr">
            <a:normAutofit/>
          </a:bodyPr>
          <a:lstStyle>
            <a:lvl1pPr algn="ctr">
              <a:defRPr sz="4000">
                <a:solidFill>
                  <a:schemeClr val="bg1"/>
                </a:solidFill>
              </a:defRPr>
            </a:lvl1pPr>
          </a:lstStyle>
          <a:p>
            <a:r>
              <a:rPr lang="en-US" dirty="0"/>
              <a:t>Click to edit master title style</a:t>
            </a:r>
            <a:endParaRPr lang="zh-CN" altLang="en-US" dirty="0"/>
          </a:p>
        </p:txBody>
      </p:sp>
      <p:sp>
        <p:nvSpPr>
          <p:cNvPr id="9801" name="副标题 2"/>
          <p:cNvSpPr>
            <a:spLocks noGrp="1"/>
          </p:cNvSpPr>
          <p:nvPr>
            <p:ph type="subTitle" idx="1" hasCustomPrompt="1"/>
          </p:nvPr>
        </p:nvSpPr>
        <p:spPr>
          <a:xfrm>
            <a:off x="694481" y="1320807"/>
            <a:ext cx="5188078" cy="385096"/>
          </a:xfrm>
        </p:spPr>
        <p:txBody>
          <a:bodyPr anchor="ct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cxnSp>
        <p:nvCxnSpPr>
          <p:cNvPr id="5" name="直接连接符 4"/>
          <p:cNvCxnSpPr/>
          <p:nvPr userDrawn="1"/>
        </p:nvCxnSpPr>
        <p:spPr>
          <a:xfrm>
            <a:off x="9448800" y="4116678"/>
            <a:ext cx="2705638" cy="317984"/>
          </a:xfrm>
          <a:prstGeom prst="line">
            <a:avLst/>
          </a:prstGeom>
          <a:ln w="889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11053120" y="3711108"/>
            <a:ext cx="1101318" cy="129434"/>
          </a:xfrm>
          <a:prstGeom prst="line">
            <a:avLst/>
          </a:prstGeom>
          <a:ln w="508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8763000" y="3166137"/>
            <a:ext cx="3391438" cy="398584"/>
          </a:xfrm>
          <a:prstGeom prst="line">
            <a:avLst/>
          </a:prstGeom>
          <a:ln w="920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37564" y="943619"/>
            <a:ext cx="1391186" cy="157569"/>
          </a:xfrm>
          <a:prstGeom prst="line">
            <a:avLst/>
          </a:prstGeom>
          <a:ln w="92075"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7564" y="2122472"/>
            <a:ext cx="1958876" cy="247348"/>
          </a:xfrm>
          <a:prstGeom prst="line">
            <a:avLst/>
          </a:prstGeom>
          <a:ln w="920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1" name="平行四边形 10"/>
          <p:cNvSpPr/>
          <p:nvPr/>
        </p:nvSpPr>
        <p:spPr>
          <a:xfrm rot="16200000">
            <a:off x="4198507" y="-1386360"/>
            <a:ext cx="3794987" cy="12192001"/>
          </a:xfrm>
          <a:prstGeom prst="parallelogram">
            <a:avLst>
              <a:gd name="adj" fmla="val 37141"/>
            </a:avLst>
          </a:prstGeom>
          <a:blipFill dpi="0" rotWithShape="0">
            <a:blip r:embed="rId2"/>
            <a:srcRect/>
            <a:stretch>
              <a:fillRect l="-25199" t="-110643" r="-24801" b="-1106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标题 1"/>
          <p:cNvSpPr>
            <a:spLocks noGrp="1"/>
          </p:cNvSpPr>
          <p:nvPr userDrawn="1">
            <p:ph type="title"/>
          </p:nvPr>
        </p:nvSpPr>
        <p:spPr>
          <a:xfrm>
            <a:off x="2694979" y="1631345"/>
            <a:ext cx="5419185" cy="895350"/>
          </a:xfr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hasCustomPrompt="1"/>
          </p:nvPr>
        </p:nvSpPr>
        <p:spPr>
          <a:xfrm>
            <a:off x="2696095" y="2526695"/>
            <a:ext cx="5419185" cy="1015623"/>
          </a:xfrm>
        </p:spPr>
        <p:txBody>
          <a:bodyPr anchor="t">
            <a:normAutofit/>
          </a:bodyPr>
          <a:lstStyle>
            <a:lvl1pPr marL="0" indent="0" algn="l">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t>2020/7/19</a:t>
            </a:fld>
            <a:endParaRPr lang="zh-CN" altLang="en-US"/>
          </a:p>
        </p:txBody>
      </p:sp>
      <p:sp>
        <p:nvSpPr>
          <p:cNvPr id="5" name="灯片编号占位符 4"/>
          <p:cNvSpPr>
            <a:spLocks noGrp="1"/>
          </p:cNvSpPr>
          <p:nvPr>
            <p:ph type="sldNum" sz="quarter" idx="12"/>
          </p:nvPr>
        </p:nvSpPr>
        <p:spPr/>
        <p:txBody>
          <a:bodyPr/>
          <a:lstStyle/>
          <a:p>
            <a:fld id="{5DD3DB80-B894-403A-B48E-6FDC1A72010E}" type="slidenum">
              <a:rPr lang="zh-CN" altLang="en-US" smtClean="0"/>
              <a:t>‹N°›</a:t>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t>2020/7/19</a:t>
            </a:fld>
            <a:endParaRPr lang="zh-CN" altLang="en-US"/>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‹N°›</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solidFill>
          <a:schemeClr val="accent1"/>
        </a:solidFill>
        <a:effectLst/>
      </p:bgPr>
    </p:bg>
    <p:spTree>
      <p:nvGrpSpPr>
        <p:cNvPr id="1" name=""/>
        <p:cNvGrpSpPr/>
        <p:nvPr/>
      </p:nvGrpSpPr>
      <p:grpSpPr>
        <a:xfrm>
          <a:off x="0" y="0"/>
          <a:ext cx="0" cy="0"/>
          <a:chOff x="0" y="0"/>
          <a:chExt cx="0" cy="0"/>
        </a:xfrm>
      </p:grpSpPr>
      <p:sp>
        <p:nvSpPr>
          <p:cNvPr id="7" name="平行四边形 6"/>
          <p:cNvSpPr/>
          <p:nvPr/>
        </p:nvSpPr>
        <p:spPr>
          <a:xfrm rot="16200000">
            <a:off x="4198507" y="-1622123"/>
            <a:ext cx="3794987" cy="12192001"/>
          </a:xfrm>
          <a:prstGeom prst="parallelogram">
            <a:avLst>
              <a:gd name="adj" fmla="val 37141"/>
            </a:avLst>
          </a:prstGeom>
          <a:blipFill dpi="0" rotWithShape="0">
            <a:blip r:embed="rId2"/>
            <a:srcRect/>
            <a:stretch>
              <a:fillRect l="-39134" t="-110643" r="-38644" b="-1106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p:cNvCxnSpPr/>
          <p:nvPr userDrawn="1"/>
        </p:nvCxnSpPr>
        <p:spPr>
          <a:xfrm>
            <a:off x="37564" y="943619"/>
            <a:ext cx="1391186" cy="157569"/>
          </a:xfrm>
          <a:prstGeom prst="line">
            <a:avLst/>
          </a:prstGeom>
          <a:ln w="92075" cap="sq">
            <a:solidFill>
              <a:schemeClr val="bg1">
                <a:alpha val="3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906970" y="6063285"/>
            <a:ext cx="5242840" cy="616172"/>
          </a:xfrm>
          <a:prstGeom prst="line">
            <a:avLst/>
          </a:prstGeom>
          <a:ln w="88900" cap="sq">
            <a:solidFill>
              <a:schemeClr val="bg1">
                <a:alpha val="3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9448800" y="4116678"/>
            <a:ext cx="2705638" cy="317984"/>
          </a:xfrm>
          <a:prstGeom prst="line">
            <a:avLst/>
          </a:prstGeom>
          <a:ln w="88900" cap="sq">
            <a:solidFill>
              <a:srgbClr val="172A40"/>
            </a:solidFill>
            <a:miter lim="800000"/>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11053120" y="3711108"/>
            <a:ext cx="1101318" cy="129434"/>
          </a:xfrm>
          <a:prstGeom prst="line">
            <a:avLst/>
          </a:prstGeom>
          <a:ln w="50800" cap="sq">
            <a:solidFill>
              <a:schemeClr val="bg1">
                <a:alpha val="3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8763000" y="3166137"/>
            <a:ext cx="3391438" cy="398584"/>
          </a:xfrm>
          <a:prstGeom prst="line">
            <a:avLst/>
          </a:prstGeom>
          <a:ln w="92075" cap="sq">
            <a:solidFill>
              <a:schemeClr val="bg1">
                <a:alpha val="30000"/>
              </a:schemeClr>
            </a:solidFill>
            <a:miter lim="800000"/>
          </a:ln>
        </p:spPr>
        <p:style>
          <a:lnRef idx="1">
            <a:schemeClr val="accent1"/>
          </a:lnRef>
          <a:fillRef idx="0">
            <a:schemeClr val="accent1"/>
          </a:fillRef>
          <a:effectRef idx="0">
            <a:schemeClr val="accent1"/>
          </a:effectRef>
          <a:fontRef idx="minor">
            <a:schemeClr val="tx1"/>
          </a:fontRef>
        </p:style>
      </p:cxnSp>
      <p:sp>
        <p:nvSpPr>
          <p:cNvPr id="13" name="标题 1"/>
          <p:cNvSpPr>
            <a:spLocks noGrp="1"/>
          </p:cNvSpPr>
          <p:nvPr userDrawn="1">
            <p:ph type="ctrTitle"/>
          </p:nvPr>
        </p:nvSpPr>
        <p:spPr>
          <a:xfrm>
            <a:off x="1804476" y="1095300"/>
            <a:ext cx="4470400" cy="1332948"/>
          </a:xfrm>
        </p:spPr>
        <p:txBody>
          <a:bodyPr anchor="b">
            <a:normAutofit/>
          </a:bodyPr>
          <a:lstStyle>
            <a:lvl1pPr marL="0" indent="0" algn="l">
              <a:buFont typeface="Arial" charset="0"/>
              <a:buNone/>
              <a:defRPr sz="3600">
                <a:solidFill>
                  <a:schemeClr val="bg1"/>
                </a:solidFill>
              </a:defRPr>
            </a:lvl1pPr>
          </a:lstStyle>
          <a:p>
            <a:r>
              <a:rPr lang="en-US" altLang="zh-CN" dirty="0"/>
              <a:t>Conclusion</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2020/7/19</a:t>
            </a:fld>
            <a:endParaRPr lang="zh-CN" altLang="en-US"/>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xml"/><Relationship Id="rId7" Type="http://schemas.openxmlformats.org/officeDocument/2006/relationships/oleObject" Target="NUL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xml"/><Relationship Id="rId7" Type="http://schemas.openxmlformats.org/officeDocument/2006/relationships/oleObject" Target="NULL"/><Relationship Id="rId2" Type="http://schemas.openxmlformats.org/officeDocument/2006/relationships/vmlDrawing" Target="../drawings/vmlDrawing2.vml"/><Relationship Id="rId1" Type="http://schemas.openxmlformats.org/officeDocument/2006/relationships/themeOverride" Target="../theme/themeOverride3.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9" name="think-cell Slide" r:id="rId7" imgW="0" imgH="0" progId="TCLayout.ActiveDocument.1">
                  <p:embed/>
                </p:oleObj>
              </mc:Choice>
              <mc:Fallback>
                <p:oleObj name="think-cell Slide" r:id="rId7" imgW="0" imgH="0" progId="TCLayout.ActiveDocument.1">
                  <p:embed/>
                  <p:pic>
                    <p:nvPicPr>
                      <p:cNvPr id="0" name="对象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charset="0"/>
              <a:ea typeface="微软雅黑" pitchFamily="34" charset="-122"/>
              <a:cs typeface="+mj-cs"/>
              <a:sym typeface="Arial" charset="0"/>
            </a:endParaRPr>
          </a:p>
        </p:txBody>
      </p:sp>
      <p:sp>
        <p:nvSpPr>
          <p:cNvPr id="4" name="标题 3"/>
          <p:cNvSpPr>
            <a:spLocks noGrp="1"/>
          </p:cNvSpPr>
          <p:nvPr>
            <p:ph type="ctrTitle"/>
          </p:nvPr>
        </p:nvSpPr>
        <p:spPr>
          <a:xfrm>
            <a:off x="2403565" y="1130300"/>
            <a:ext cx="7384867" cy="1442693"/>
          </a:xfrm>
        </p:spPr>
        <p:txBody>
          <a:bodyPr>
            <a:normAutofit fontScale="90000"/>
          </a:bodyPr>
          <a:lstStyle/>
          <a:p>
            <a:r>
              <a:rPr lang="fr-FR" altLang="zh-CN" sz="4400" dirty="0">
                <a:effectLst>
                  <a:outerShdw blurRad="38100" dist="38100" dir="2700000" algn="tl">
                    <a:srgbClr val="000000">
                      <a:alpha val="43137"/>
                    </a:srgbClr>
                  </a:outerShdw>
                </a:effectLst>
              </a:rPr>
              <a:t/>
            </a:r>
            <a:br>
              <a:rPr lang="fr-FR" altLang="zh-CN" sz="4400" dirty="0">
                <a:effectLst>
                  <a:outerShdw blurRad="38100" dist="38100" dir="2700000" algn="tl">
                    <a:srgbClr val="000000">
                      <a:alpha val="43137"/>
                    </a:srgbClr>
                  </a:outerShdw>
                </a:effectLst>
              </a:rPr>
            </a:br>
            <a:r>
              <a:rPr lang="fr-FR" altLang="zh-CN" sz="4400" dirty="0">
                <a:effectLst>
                  <a:outerShdw blurRad="38100" dist="38100" dir="2700000" algn="tl">
                    <a:srgbClr val="000000">
                      <a:alpha val="43137"/>
                    </a:srgbClr>
                  </a:outerShdw>
                </a:effectLst>
              </a:rPr>
              <a:t>Pratique et réflexion sur l'évaluation des nouvelles technologies médicales à </a:t>
            </a:r>
            <a:r>
              <a:rPr lang="fr-FR" altLang="zh-CN" sz="4400" dirty="0" smtClean="0">
                <a:effectLst>
                  <a:outerShdw blurRad="38100" dist="38100" dir="2700000" algn="tl">
                    <a:srgbClr val="000000">
                      <a:alpha val="43137"/>
                    </a:srgbClr>
                  </a:outerShdw>
                </a:effectLst>
              </a:rPr>
              <a:t>Shanghai</a:t>
            </a:r>
            <a:endParaRPr lang="zh-CN" altLang="en-US" sz="4400" dirty="0">
              <a:effectLst>
                <a:outerShdw blurRad="38100" dist="38100" dir="2700000" algn="tl">
                  <a:srgbClr val="000000">
                    <a:alpha val="43137"/>
                  </a:srgbClr>
                </a:outerShdw>
              </a:effectLst>
            </a:endParaRPr>
          </a:p>
        </p:txBody>
      </p:sp>
      <p:sp>
        <p:nvSpPr>
          <p:cNvPr id="5" name="副标题 4"/>
          <p:cNvSpPr>
            <a:spLocks noGrp="1"/>
          </p:cNvSpPr>
          <p:nvPr>
            <p:ph type="subTitle" idx="1"/>
          </p:nvPr>
        </p:nvSpPr>
        <p:spPr>
          <a:xfrm>
            <a:off x="3501959" y="4943109"/>
            <a:ext cx="5188078" cy="1442694"/>
          </a:xfrm>
        </p:spPr>
        <p:txBody>
          <a:bodyPr>
            <a:normAutofit fontScale="85000" lnSpcReduction="20000"/>
          </a:bodyPr>
          <a:lstStyle/>
          <a:p>
            <a:pPr algn="ctr"/>
            <a:endParaRPr lang="en-US" altLang="zh-CN" sz="1600" b="1" dirty="0">
              <a:effectLst>
                <a:outerShdw blurRad="38100" dist="38100" dir="2700000" algn="tl">
                  <a:srgbClr val="000000">
                    <a:alpha val="43137"/>
                  </a:srgbClr>
                </a:outerShdw>
              </a:effectLst>
              <a:latin typeface="华文楷体" pitchFamily="2" charset="-122"/>
              <a:ea typeface="华文楷体" pitchFamily="2" charset="-122"/>
            </a:endParaRPr>
          </a:p>
          <a:p>
            <a:pPr algn="ctr"/>
            <a:r>
              <a:rPr lang="fr-FR" altLang="zh-CN" sz="2200" b="1" dirty="0" smtClean="0">
                <a:effectLst>
                  <a:outerShdw blurRad="38100" dist="38100" dir="2700000" algn="tl">
                    <a:srgbClr val="000000">
                      <a:alpha val="43137"/>
                    </a:srgbClr>
                  </a:outerShdw>
                </a:effectLst>
                <a:latin typeface="华文楷体" pitchFamily="2" charset="-122"/>
                <a:ea typeface="华文楷体" pitchFamily="2" charset="-122"/>
              </a:rPr>
              <a:t>Qin </a:t>
            </a:r>
            <a:r>
              <a:rPr lang="fr-FR" altLang="zh-CN" sz="2200" b="1" dirty="0">
                <a:effectLst>
                  <a:outerShdw blurRad="38100" dist="38100" dir="2700000" algn="tl">
                    <a:srgbClr val="000000">
                      <a:alpha val="43137"/>
                    </a:srgbClr>
                  </a:outerShdw>
                </a:effectLst>
                <a:latin typeface="华文楷体" pitchFamily="2" charset="-122"/>
                <a:ea typeface="华文楷体" pitchFamily="2" charset="-122"/>
              </a:rPr>
              <a:t>Jing</a:t>
            </a:r>
          </a:p>
          <a:p>
            <a:pPr algn="ctr"/>
            <a:r>
              <a:rPr lang="fr-FR" altLang="zh-CN" sz="2200" b="1" dirty="0">
                <a:effectLst>
                  <a:outerShdw blurRad="38100" dist="38100" dir="2700000" algn="tl">
                    <a:srgbClr val="000000">
                      <a:alpha val="43137"/>
                    </a:srgbClr>
                  </a:outerShdw>
                </a:effectLst>
                <a:latin typeface="华文楷体" pitchFamily="2" charset="-122"/>
                <a:ea typeface="华文楷体" pitchFamily="2" charset="-122"/>
              </a:rPr>
              <a:t>Commission de la santé municipale de Shanghai</a:t>
            </a:r>
          </a:p>
          <a:p>
            <a:pPr algn="ctr"/>
            <a:r>
              <a:rPr lang="fr-FR" altLang="zh-CN" sz="2200" b="1" dirty="0">
                <a:effectLst>
                  <a:outerShdw blurRad="38100" dist="38100" dir="2700000" algn="tl">
                    <a:srgbClr val="000000">
                      <a:alpha val="43137"/>
                    </a:srgbClr>
                  </a:outerShdw>
                </a:effectLst>
                <a:latin typeface="华文楷体" pitchFamily="2" charset="-122"/>
                <a:ea typeface="华文楷体" pitchFamily="2" charset="-122"/>
              </a:rPr>
              <a:t>Juillet 2020</a:t>
            </a:r>
            <a:endParaRPr lang="en-US" altLang="zh-CN" sz="2200" b="1" dirty="0">
              <a:effectLst>
                <a:outerShdw blurRad="38100" dist="38100" dir="2700000" algn="tl">
                  <a:srgbClr val="000000">
                    <a:alpha val="43137"/>
                  </a:srgbClr>
                </a:outerShdw>
              </a:effectLst>
              <a:latin typeface="华文楷体" pitchFamily="2" charset="-122"/>
              <a:ea typeface="华文楷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fr-FR" altLang="zh-CN" dirty="0" smtClean="0"/>
              <a:t/>
            </a:r>
            <a:br>
              <a:rPr lang="fr-FR" altLang="zh-CN" dirty="0" smtClean="0"/>
            </a:br>
            <a:r>
              <a:rPr lang="fr-FR" altLang="zh-CN" dirty="0" smtClean="0"/>
              <a:t>Processus </a:t>
            </a:r>
            <a:r>
              <a:rPr lang="fr-FR" altLang="zh-CN" dirty="0"/>
              <a:t>de dépôt restreint de technologie médicale</a:t>
            </a:r>
            <a:endParaRPr lang="en-US" altLang="zh-CN"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10</a:t>
            </a:fld>
            <a:endParaRPr lang="zh-CN" altLang="en-US" dirty="0"/>
          </a:p>
        </p:txBody>
      </p:sp>
      <p:sp>
        <p:nvSpPr>
          <p:cNvPr id="26" name="îşļîḓe"/>
          <p:cNvSpPr/>
          <p:nvPr/>
        </p:nvSpPr>
        <p:spPr>
          <a:xfrm rot="16200000">
            <a:off x="5626613" y="-1202079"/>
            <a:ext cx="603786" cy="8353404"/>
          </a:xfrm>
          <a:prstGeom prst="rightBracket">
            <a:avLst>
              <a:gd name="adj" fmla="val 125234"/>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p>
        </p:txBody>
      </p:sp>
      <p:sp>
        <p:nvSpPr>
          <p:cNvPr id="49" name="îŝļíḑé"/>
          <p:cNvSpPr/>
          <p:nvPr/>
        </p:nvSpPr>
        <p:spPr>
          <a:xfrm>
            <a:off x="4160709" y="1646550"/>
            <a:ext cx="3535594" cy="779443"/>
          </a:xfrm>
          <a:prstGeom prst="roundRect">
            <a:avLst>
              <a:gd name="adj" fmla="val 7439"/>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1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r>
              <a:rPr lang="fr-FR" altLang="zh-CN" sz="2000" b="1" dirty="0" smtClean="0">
                <a:solidFill>
                  <a:schemeClr val="accent1">
                    <a:lumMod val="75000"/>
                  </a:schemeClr>
                </a:solidFill>
                <a:latin typeface="微软雅黑" pitchFamily="34" charset="-122"/>
                <a:ea typeface="微软雅黑" pitchFamily="34" charset="-122"/>
              </a:rPr>
              <a:t>Processus </a:t>
            </a:r>
            <a:r>
              <a:rPr lang="fr-FR" altLang="zh-CN" sz="2000" b="1" dirty="0">
                <a:solidFill>
                  <a:schemeClr val="accent1">
                    <a:lumMod val="75000"/>
                  </a:schemeClr>
                </a:solidFill>
                <a:latin typeface="微软雅黑" pitchFamily="34" charset="-122"/>
                <a:ea typeface="微软雅黑" pitchFamily="34" charset="-122"/>
              </a:rPr>
              <a:t>de dépôt restreint de technologie médicale</a:t>
            </a:r>
            <a:endParaRPr lang="id-ID" altLang="zh-CN" sz="2000" b="1" dirty="0">
              <a:solidFill>
                <a:schemeClr val="accent1">
                  <a:lumMod val="75000"/>
                </a:schemeClr>
              </a:solidFill>
              <a:latin typeface="微软雅黑" pitchFamily="34" charset="-122"/>
              <a:ea typeface="微软雅黑" pitchFamily="34" charset="-122"/>
            </a:endParaRPr>
          </a:p>
        </p:txBody>
      </p:sp>
      <p:grpSp>
        <p:nvGrpSpPr>
          <p:cNvPr id="50" name="îSļïḍê"/>
          <p:cNvGrpSpPr/>
          <p:nvPr/>
        </p:nvGrpSpPr>
        <p:grpSpPr>
          <a:xfrm>
            <a:off x="1376240" y="3276516"/>
            <a:ext cx="751129" cy="692200"/>
            <a:chOff x="1891895" y="4312982"/>
            <a:chExt cx="692634" cy="692200"/>
          </a:xfrm>
        </p:grpSpPr>
        <p:sp>
          <p:nvSpPr>
            <p:cNvPr id="64" name="íşḻîḍê"/>
            <p:cNvSpPr/>
            <p:nvPr/>
          </p:nvSpPr>
          <p:spPr>
            <a:xfrm>
              <a:off x="1891895" y="4312982"/>
              <a:ext cx="692634" cy="692200"/>
            </a:xfrm>
            <a:prstGeom prst="roundRect">
              <a:avLst>
                <a:gd name="adj" fmla="val 10247"/>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lvl="0" algn="ctr" defTabSz="913765">
                <a:spcBef>
                  <a:spcPct val="0"/>
                </a:spcBef>
                <a:defRPr/>
              </a:pPr>
              <a:endParaRPr lang="zh-CN" altLang="en-US" sz="2400" b="1" dirty="0">
                <a:solidFill>
                  <a:schemeClr val="bg1"/>
                </a:solidFill>
              </a:endParaRPr>
            </a:p>
          </p:txBody>
        </p:sp>
        <p:sp>
          <p:nvSpPr>
            <p:cNvPr id="65" name="îSḷíḋè"/>
            <p:cNvSpPr/>
            <p:nvPr/>
          </p:nvSpPr>
          <p:spPr bwMode="auto">
            <a:xfrm>
              <a:off x="2032213" y="4484998"/>
              <a:ext cx="411998" cy="34816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p>
          </p:txBody>
        </p:sp>
      </p:grpSp>
      <p:grpSp>
        <p:nvGrpSpPr>
          <p:cNvPr id="52" name="ïşļïḓê"/>
          <p:cNvGrpSpPr/>
          <p:nvPr/>
        </p:nvGrpSpPr>
        <p:grpSpPr>
          <a:xfrm>
            <a:off x="5552940" y="3276516"/>
            <a:ext cx="751129" cy="692200"/>
            <a:chOff x="7027147" y="4312982"/>
            <a:chExt cx="692634" cy="692200"/>
          </a:xfrm>
        </p:grpSpPr>
        <p:sp>
          <p:nvSpPr>
            <p:cNvPr id="60" name="íşḷiďé"/>
            <p:cNvSpPr/>
            <p:nvPr/>
          </p:nvSpPr>
          <p:spPr>
            <a:xfrm>
              <a:off x="7027147" y="4312982"/>
              <a:ext cx="692634" cy="692200"/>
            </a:xfrm>
            <a:prstGeom prst="roundRect">
              <a:avLst>
                <a:gd name="adj" fmla="val 10247"/>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lvl="0" algn="ctr" defTabSz="913765">
                <a:spcBef>
                  <a:spcPct val="0"/>
                </a:spcBef>
                <a:defRPr/>
              </a:pPr>
              <a:endParaRPr lang="zh-CN" altLang="en-US" sz="2400" b="1" dirty="0">
                <a:solidFill>
                  <a:schemeClr val="bg1"/>
                </a:solidFill>
              </a:endParaRPr>
            </a:p>
          </p:txBody>
        </p:sp>
        <p:sp>
          <p:nvSpPr>
            <p:cNvPr id="61" name="ïSḷídê"/>
            <p:cNvSpPr/>
            <p:nvPr/>
          </p:nvSpPr>
          <p:spPr bwMode="auto">
            <a:xfrm>
              <a:off x="7167465" y="4484998"/>
              <a:ext cx="411998" cy="34816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p>
          </p:txBody>
        </p:sp>
      </p:grpSp>
      <p:grpSp>
        <p:nvGrpSpPr>
          <p:cNvPr id="53" name="íṣḷïḓe"/>
          <p:cNvGrpSpPr/>
          <p:nvPr/>
        </p:nvGrpSpPr>
        <p:grpSpPr>
          <a:xfrm>
            <a:off x="9729644" y="3276516"/>
            <a:ext cx="751129" cy="692200"/>
            <a:chOff x="9594772" y="4312982"/>
            <a:chExt cx="692634" cy="692200"/>
          </a:xfrm>
        </p:grpSpPr>
        <p:sp>
          <p:nvSpPr>
            <p:cNvPr id="58" name="îşľïdé"/>
            <p:cNvSpPr/>
            <p:nvPr/>
          </p:nvSpPr>
          <p:spPr>
            <a:xfrm>
              <a:off x="9594772" y="4312982"/>
              <a:ext cx="692634" cy="692200"/>
            </a:xfrm>
            <a:prstGeom prst="roundRect">
              <a:avLst>
                <a:gd name="adj" fmla="val 10247"/>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spcBef>
                  <a:spcPct val="0"/>
                </a:spcBef>
              </a:pPr>
              <a:endParaRPr lang="zh-CN" altLang="en-US" sz="2400" b="1" dirty="0">
                <a:solidFill>
                  <a:schemeClr val="bg1"/>
                </a:solidFill>
              </a:endParaRPr>
            </a:p>
          </p:txBody>
        </p:sp>
        <p:sp>
          <p:nvSpPr>
            <p:cNvPr id="59" name="iSlïdè"/>
            <p:cNvSpPr/>
            <p:nvPr/>
          </p:nvSpPr>
          <p:spPr bwMode="auto">
            <a:xfrm>
              <a:off x="9735090" y="4484998"/>
              <a:ext cx="411998" cy="34816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p>
          </p:txBody>
        </p:sp>
      </p:grpSp>
      <p:sp>
        <p:nvSpPr>
          <p:cNvPr id="54" name="íšlîďé"/>
          <p:cNvSpPr/>
          <p:nvPr/>
        </p:nvSpPr>
        <p:spPr>
          <a:xfrm>
            <a:off x="928984" y="4116562"/>
            <a:ext cx="1645637" cy="740539"/>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fr-FR" altLang="zh-CN" sz="2400" b="1" dirty="0" smtClean="0">
                <a:solidFill>
                  <a:schemeClr val="tx1"/>
                </a:solidFill>
                <a:latin typeface="微软雅黑" pitchFamily="34" charset="-122"/>
                <a:ea typeface="微软雅黑" pitchFamily="34" charset="-122"/>
              </a:rPr>
              <a:t>auto-évaluation</a:t>
            </a:r>
            <a:endParaRPr lang="id-ID" altLang="zh-CN" sz="2400" b="1" dirty="0">
              <a:solidFill>
                <a:schemeClr val="tx1"/>
              </a:solidFill>
              <a:latin typeface="微软雅黑" pitchFamily="34" charset="-122"/>
              <a:ea typeface="微软雅黑" pitchFamily="34" charset="-122"/>
            </a:endParaRPr>
          </a:p>
        </p:txBody>
      </p:sp>
      <p:sp>
        <p:nvSpPr>
          <p:cNvPr id="56" name="îŝḻíḓé"/>
          <p:cNvSpPr/>
          <p:nvPr/>
        </p:nvSpPr>
        <p:spPr>
          <a:xfrm>
            <a:off x="5105685" y="4066289"/>
            <a:ext cx="1645637" cy="69220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fr-FR" altLang="zh-CN" sz="2400" b="1" dirty="0" smtClean="0">
                <a:solidFill>
                  <a:schemeClr val="tx1"/>
                </a:solidFill>
                <a:latin typeface="微软雅黑" pitchFamily="34" charset="-122"/>
                <a:ea typeface="微软雅黑" pitchFamily="34" charset="-122"/>
              </a:rPr>
              <a:t>enregistrement</a:t>
            </a:r>
            <a:endParaRPr lang="id-ID" altLang="zh-CN" sz="2400" b="1" dirty="0">
              <a:solidFill>
                <a:schemeClr val="tx1"/>
              </a:solidFill>
              <a:latin typeface="微软雅黑" pitchFamily="34" charset="-122"/>
              <a:ea typeface="微软雅黑" pitchFamily="34" charset="-122"/>
            </a:endParaRPr>
          </a:p>
        </p:txBody>
      </p:sp>
      <p:sp>
        <p:nvSpPr>
          <p:cNvPr id="57" name="íś1iďé"/>
          <p:cNvSpPr/>
          <p:nvPr/>
        </p:nvSpPr>
        <p:spPr>
          <a:xfrm>
            <a:off x="9048583" y="4135580"/>
            <a:ext cx="2113249" cy="553618"/>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fr-FR" altLang="zh-CN" sz="2400" b="1" dirty="0" smtClean="0">
                <a:solidFill>
                  <a:schemeClr val="tx1"/>
                </a:solidFill>
                <a:latin typeface="微软雅黑" pitchFamily="34" charset="-122"/>
                <a:ea typeface="微软雅黑" pitchFamily="34" charset="-122"/>
              </a:rPr>
              <a:t>Une </a:t>
            </a:r>
            <a:r>
              <a:rPr lang="fr-FR" altLang="zh-CN" sz="2400" b="1" dirty="0">
                <a:solidFill>
                  <a:schemeClr val="tx1"/>
                </a:solidFill>
                <a:latin typeface="微软雅黑" pitchFamily="34" charset="-122"/>
                <a:ea typeface="微软雅黑" pitchFamily="34" charset="-122"/>
              </a:rPr>
              <a:t>application clinique</a:t>
            </a:r>
            <a:endParaRPr lang="id-ID" altLang="zh-CN" sz="2400" b="1" dirty="0">
              <a:solidFill>
                <a:schemeClr val="tx1"/>
              </a:solidFill>
              <a:latin typeface="微软雅黑" pitchFamily="34" charset="-122"/>
              <a:ea typeface="微软雅黑" pitchFamily="34" charset="-122"/>
            </a:endParaRPr>
          </a:p>
        </p:txBody>
      </p:sp>
      <p:cxnSp>
        <p:nvCxnSpPr>
          <p:cNvPr id="5" name="直接连接符 4"/>
          <p:cNvCxnSpPr>
            <a:stCxn id="49" idx="2"/>
          </p:cNvCxnSpPr>
          <p:nvPr/>
        </p:nvCxnSpPr>
        <p:spPr>
          <a:xfrm flipH="1">
            <a:off x="5928505" y="2425993"/>
            <a:ext cx="1" cy="850523"/>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69925" y="4758489"/>
            <a:ext cx="2138500" cy="2585323"/>
          </a:xfrm>
          <a:prstGeom prst="rect">
            <a:avLst/>
          </a:prstGeom>
          <a:noFill/>
        </p:spPr>
        <p:txBody>
          <a:bodyPr wrap="square" rtlCol="0">
            <a:spAutoFit/>
          </a:bodyPr>
          <a:lstStyle/>
          <a:p>
            <a:r>
              <a:rPr lang="fr-FR" altLang="zh-CN" dirty="0" smtClean="0"/>
              <a:t>L'auto-évaluation </a:t>
            </a:r>
            <a:r>
              <a:rPr lang="fr-FR" altLang="zh-CN" dirty="0"/>
              <a:t>doit être effectuée conformément aux normes de gestion des applications cliniques de technologie médicale pertinentes</a:t>
            </a:r>
            <a:endParaRPr lang="zh-CN" altLang="en-US" dirty="0"/>
          </a:p>
        </p:txBody>
      </p:sp>
      <p:sp>
        <p:nvSpPr>
          <p:cNvPr id="66" name="文本框 65"/>
          <p:cNvSpPr txBox="1"/>
          <p:nvPr/>
        </p:nvSpPr>
        <p:spPr>
          <a:xfrm>
            <a:off x="3581402" y="4760193"/>
            <a:ext cx="4845298" cy="3046988"/>
          </a:xfrm>
          <a:prstGeom prst="rect">
            <a:avLst/>
          </a:prstGeom>
          <a:noFill/>
        </p:spPr>
        <p:txBody>
          <a:bodyPr wrap="square" rtlCol="0">
            <a:spAutoFit/>
          </a:bodyPr>
          <a:lstStyle/>
          <a:p>
            <a:r>
              <a:rPr lang="fr-FR" altLang="zh-CN" sz="1600" b="1" dirty="0" smtClean="0">
                <a:solidFill>
                  <a:srgbClr val="FF0000"/>
                </a:solidFill>
              </a:rPr>
              <a:t>Dans </a:t>
            </a:r>
            <a:r>
              <a:rPr lang="fr-FR" altLang="zh-CN" sz="1600" b="1" dirty="0">
                <a:solidFill>
                  <a:srgbClr val="FF0000"/>
                </a:solidFill>
              </a:rPr>
              <a:t>les 15 jours ouvrables à compter de la date de lancement de la première application clinique, déposer auprès du service administratif de santé</a:t>
            </a:r>
          </a:p>
          <a:p>
            <a:r>
              <a:rPr lang="fr-FR" altLang="zh-CN" sz="1600" b="1" dirty="0">
                <a:solidFill>
                  <a:srgbClr val="FF0000"/>
                </a:solidFill>
              </a:rPr>
              <a:t>Le service de dépôt achève le dossier dans un délai de 15 jours ouvrables à compter de la date de réception du dossier complet</a:t>
            </a:r>
          </a:p>
          <a:p>
            <a:r>
              <a:rPr lang="fr-FR" altLang="zh-CN" sz="1600" b="1" dirty="0">
                <a:solidFill>
                  <a:srgbClr val="FF0000"/>
                </a:solidFill>
              </a:rPr>
              <a:t>Dans la colonne des remarques du "Permis d'exercice médical"</a:t>
            </a:r>
          </a:p>
          <a:p>
            <a:r>
              <a:rPr lang="fr-FR" altLang="zh-CN" sz="1600" b="1" dirty="0">
                <a:solidFill>
                  <a:srgbClr val="FF0000"/>
                </a:solidFill>
              </a:rPr>
              <a:t>Les établissements médicaux sont responsables de l'authenticité des documents déposés</a:t>
            </a:r>
            <a:endParaRPr lang="zh-CN" altLang="en-US" sz="1600" b="1" dirty="0">
              <a:solidFill>
                <a:srgbClr val="FF0000"/>
              </a:solidFill>
            </a:endParaRPr>
          </a:p>
        </p:txBody>
      </p:sp>
      <p:sp>
        <p:nvSpPr>
          <p:cNvPr id="67" name="文本框 66"/>
          <p:cNvSpPr txBox="1"/>
          <p:nvPr/>
        </p:nvSpPr>
        <p:spPr>
          <a:xfrm>
            <a:off x="8610599" y="4758489"/>
            <a:ext cx="3278822" cy="2308324"/>
          </a:xfrm>
          <a:prstGeom prst="rect">
            <a:avLst/>
          </a:prstGeom>
          <a:noFill/>
        </p:spPr>
        <p:txBody>
          <a:bodyPr wrap="square" rtlCol="0">
            <a:spAutoFit/>
          </a:bodyPr>
          <a:lstStyle/>
          <a:p>
            <a:r>
              <a:rPr lang="fr-FR" altLang="zh-CN" dirty="0" smtClean="0"/>
              <a:t>Le </a:t>
            </a:r>
            <a:r>
              <a:rPr lang="fr-FR" altLang="zh-CN" dirty="0"/>
              <a:t>"One Network Office" du site "Shanghai, Chine" est classé dans la colonne d'enregistrement des pratiques des institutions médicales (dossier d'application clinique de la technologie médicale).</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86407" y="1903784"/>
            <a:ext cx="5419185" cy="895350"/>
          </a:xfrm>
        </p:spPr>
        <p:txBody>
          <a:bodyPr>
            <a:normAutofit fontScale="90000"/>
          </a:bodyPr>
          <a:lstStyle/>
          <a:p>
            <a:r>
              <a:rPr lang="fr-FR" altLang="zh-CN" sz="6000" dirty="0" smtClean="0">
                <a:latin typeface="+mj-ea"/>
              </a:rPr>
              <a:t>Notre </a:t>
            </a:r>
            <a:r>
              <a:rPr lang="fr-FR" altLang="zh-CN" sz="6000" dirty="0">
                <a:latin typeface="+mj-ea"/>
              </a:rPr>
              <a:t>réflexion</a:t>
            </a:r>
            <a:endParaRPr lang="zh-CN" altLang="en-US" sz="6000" dirty="0">
              <a:latin typeface="+mj-ea"/>
            </a:endParaRPr>
          </a:p>
        </p:txBody>
      </p:sp>
      <p:sp>
        <p:nvSpPr>
          <p:cNvPr id="9" name="文本框 8"/>
          <p:cNvSpPr txBox="1"/>
          <p:nvPr/>
        </p:nvSpPr>
        <p:spPr>
          <a:xfrm>
            <a:off x="1987869" y="1903784"/>
            <a:ext cx="1029774" cy="895350"/>
          </a:xfrm>
          <a:prstGeom prst="rect">
            <a:avLst/>
          </a:prstGeom>
          <a:noFill/>
          <a:ln w="117475">
            <a:noFill/>
          </a:ln>
        </p:spPr>
        <p:txBody>
          <a:bodyPr wrap="none" rtlCol="0">
            <a:prstTxWarp prst="textPlain">
              <a:avLst/>
            </a:prstTxWarp>
            <a:spAutoFit/>
          </a:bodyPr>
          <a:lstStyle/>
          <a:p>
            <a:pPr algn="ctr"/>
            <a:r>
              <a:rPr lang="en-US" altLang="zh-CN" spc="100" dirty="0">
                <a:latin typeface="Impact" pitchFamily="34" charset="0"/>
                <a:cs typeface="Arial" charset="0"/>
              </a:rPr>
              <a:t>/02</a:t>
            </a:r>
            <a:endParaRPr lang="zh-CN" altLang="en-US" spc="100" dirty="0">
              <a:latin typeface="Impact" pitchFamily="34"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dirty="0" smtClean="0"/>
              <a:t>Quel </a:t>
            </a:r>
            <a:r>
              <a:rPr lang="fr-FR" altLang="zh-CN" dirty="0"/>
              <a:t>est l'objectif de la gestion des applications cliniques des nouvelles technologies?</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12</a:t>
            </a:fld>
            <a:endParaRPr lang="zh-CN" altLang="en-US"/>
          </a:p>
        </p:txBody>
      </p:sp>
      <p:grpSp>
        <p:nvGrpSpPr>
          <p:cNvPr id="87" name="27240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481125"/>
            <a:ext cx="12192000" cy="6231640"/>
            <a:chOff x="0" y="1481125"/>
            <a:chExt cx="12192000" cy="5376875"/>
          </a:xfrm>
        </p:grpSpPr>
        <p:sp>
          <p:nvSpPr>
            <p:cNvPr id="88" name="îśľîdè"/>
            <p:cNvSpPr/>
            <p:nvPr/>
          </p:nvSpPr>
          <p:spPr>
            <a:xfrm>
              <a:off x="0" y="5829301"/>
              <a:ext cx="12192000" cy="102869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grpSp>
          <p:nvGrpSpPr>
            <p:cNvPr id="89" name="íšlîďê"/>
            <p:cNvGrpSpPr/>
            <p:nvPr/>
          </p:nvGrpSpPr>
          <p:grpSpPr>
            <a:xfrm>
              <a:off x="660400" y="1481125"/>
              <a:ext cx="3294336" cy="3994515"/>
              <a:chOff x="660400" y="1481125"/>
              <a:chExt cx="3294336" cy="3994515"/>
            </a:xfrm>
          </p:grpSpPr>
          <p:sp>
            <p:nvSpPr>
              <p:cNvPr id="110" name="îśḻïḍê"/>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solidFill>
                    <a:schemeClr val="lt1"/>
                  </a:solidFill>
                </a:endParaRPr>
              </a:p>
            </p:txBody>
          </p:sp>
          <p:grpSp>
            <p:nvGrpSpPr>
              <p:cNvPr id="111" name="îSlíde"/>
              <p:cNvGrpSpPr/>
              <p:nvPr/>
            </p:nvGrpSpPr>
            <p:grpSpPr>
              <a:xfrm>
                <a:off x="799906" y="3370840"/>
                <a:ext cx="3015324" cy="1873087"/>
                <a:chOff x="4960937" y="3240155"/>
                <a:chExt cx="2270125" cy="1873087"/>
              </a:xfrm>
            </p:grpSpPr>
            <p:sp>
              <p:nvSpPr>
                <p:cNvPr id="116" name="iṥḻïḋê"/>
                <p:cNvSpPr txBox="1"/>
                <p:nvPr/>
              </p:nvSpPr>
              <p:spPr bwMode="auto">
                <a:xfrm>
                  <a:off x="4960937" y="3240155"/>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fr-FR" altLang="zh-CN" sz="1400" b="1" dirty="0" smtClean="0"/>
                    <a:t>Renforcer </a:t>
                  </a:r>
                  <a:r>
                    <a:rPr lang="fr-FR" altLang="zh-CN" sz="1400" b="1" dirty="0"/>
                    <a:t>la gestion de la recherche clinique sur les nouvelles technologies</a:t>
                  </a:r>
                  <a:endParaRPr lang="en-US" altLang="zh-CN" sz="1400" b="1" dirty="0"/>
                </a:p>
              </p:txBody>
            </p:sp>
            <p:sp>
              <p:nvSpPr>
                <p:cNvPr id="117" name="işļíḋé"/>
                <p:cNvSpPr/>
                <p:nvPr/>
              </p:nvSpPr>
              <p:spPr bwMode="auto">
                <a:xfrm>
                  <a:off x="4960937" y="3949156"/>
                  <a:ext cx="2270125" cy="116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fr-FR" altLang="zh-CN" sz="1100" dirty="0" smtClean="0"/>
                    <a:t>1</a:t>
                  </a:r>
                  <a:r>
                    <a:rPr lang="fr-FR" altLang="zh-CN" sz="1100" dirty="0"/>
                    <a:t>. Pour mener des recherches cliniques sur les nouvelles technologies, il faut passer l'examen académique et l'examen éthique</a:t>
                  </a:r>
                </a:p>
                <a:p>
                  <a:pPr>
                    <a:lnSpc>
                      <a:spcPct val="150000"/>
                    </a:lnSpc>
                  </a:pPr>
                  <a:r>
                    <a:rPr lang="fr-FR" altLang="zh-CN" sz="1100" dirty="0"/>
                    <a:t>2. Les nouvelles technologies qui n'ont pas été prouvées comme étant sûres et efficaces par la recherche clinique ou qui n'ont pas été examinées pour les applications de traduction ne doivent pas être introduites dans les applications cliniques.</a:t>
                  </a:r>
                  <a:endParaRPr lang="en-US" altLang="zh-CN" sz="1100" dirty="0"/>
                </a:p>
              </p:txBody>
            </p:sp>
          </p:grpSp>
          <p:sp>
            <p:nvSpPr>
              <p:cNvPr id="112" name="iśļïḑè"/>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4"/>
                <a:stretch>
                  <a:fillRect l="-16784" r="-16488"/>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grpSp>
            <p:nvGrpSpPr>
              <p:cNvPr id="113" name="ïş1iḋê"/>
              <p:cNvGrpSpPr/>
              <p:nvPr/>
            </p:nvGrpSpPr>
            <p:grpSpPr>
              <a:xfrm>
                <a:off x="2067245" y="1481125"/>
                <a:ext cx="480646" cy="480646"/>
                <a:chOff x="4628517" y="1170589"/>
                <a:chExt cx="631578" cy="631578"/>
              </a:xfrm>
            </p:grpSpPr>
            <p:sp>
              <p:nvSpPr>
                <p:cNvPr id="114" name="ïšliḋê"/>
                <p:cNvSpPr/>
                <p:nvPr/>
              </p:nvSpPr>
              <p:spPr>
                <a:xfrm>
                  <a:off x="4628517" y="1170589"/>
                  <a:ext cx="631578" cy="63157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15" name="íṩľíḋê"/>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1"/>
                </a:solidFill>
                <a:ln>
                  <a:noFill/>
                </a:ln>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grpSp>
          <p:nvGrpSpPr>
            <p:cNvPr id="90" name="iṩľîḋê"/>
            <p:cNvGrpSpPr/>
            <p:nvPr/>
          </p:nvGrpSpPr>
          <p:grpSpPr>
            <a:xfrm>
              <a:off x="4442482" y="1481125"/>
              <a:ext cx="3294336" cy="3994515"/>
              <a:chOff x="660400" y="1481125"/>
              <a:chExt cx="3294336" cy="3994515"/>
            </a:xfrm>
          </p:grpSpPr>
          <p:sp>
            <p:nvSpPr>
              <p:cNvPr id="102" name="îṥľiḓê"/>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endParaRPr>
              </a:p>
            </p:txBody>
          </p:sp>
          <p:grpSp>
            <p:nvGrpSpPr>
              <p:cNvPr id="103" name="ïŝ1îďê"/>
              <p:cNvGrpSpPr/>
              <p:nvPr/>
            </p:nvGrpSpPr>
            <p:grpSpPr>
              <a:xfrm>
                <a:off x="770645" y="3312687"/>
                <a:ext cx="3044584" cy="1941696"/>
                <a:chOff x="4938908" y="3182002"/>
                <a:chExt cx="2292154" cy="1941696"/>
              </a:xfrm>
            </p:grpSpPr>
            <p:sp>
              <p:nvSpPr>
                <p:cNvPr id="108" name="îṣḷîdé"/>
                <p:cNvSpPr txBox="1"/>
                <p:nvPr/>
              </p:nvSpPr>
              <p:spPr bwMode="auto">
                <a:xfrm>
                  <a:off x="4938908" y="3182002"/>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70000" lnSpcReduction="20000"/>
                </a:bodyPr>
                <a:lstStyle>
                  <a:defPPr>
                    <a:defRPr lang="zh-CN"/>
                  </a:defPPr>
                  <a:lvl1pPr algn="ctr">
                    <a:lnSpc>
                      <a:spcPct val="100000"/>
                    </a:lnSpc>
                    <a:spcBef>
                      <a:spcPct val="0"/>
                    </a:spcBef>
                    <a:buFontTx/>
                    <a:buNone/>
                    <a:defRPr b="1"/>
                  </a:lvl1pPr>
                </a:lstStyle>
                <a:p>
                  <a:r>
                    <a:rPr lang="fr-FR" altLang="zh-CN" dirty="0" smtClean="0"/>
                    <a:t>Renforcer </a:t>
                  </a:r>
                  <a:r>
                    <a:rPr lang="fr-FR" altLang="zh-CN" dirty="0"/>
                    <a:t>la gestion de la transformation et de l'application des nouvelles technologies</a:t>
                  </a:r>
                  <a:endParaRPr lang="en-US" altLang="zh-CN" dirty="0"/>
                </a:p>
              </p:txBody>
            </p:sp>
            <p:sp>
              <p:nvSpPr>
                <p:cNvPr id="109" name="íś1îḑê"/>
                <p:cNvSpPr/>
                <p:nvPr/>
              </p:nvSpPr>
              <p:spPr bwMode="auto">
                <a:xfrm>
                  <a:off x="4960937" y="3949156"/>
                  <a:ext cx="2270125" cy="11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fr-FR" altLang="zh-CN" sz="1100" dirty="0" smtClean="0"/>
                    <a:t>1</a:t>
                  </a:r>
                  <a:r>
                    <a:rPr lang="fr-FR" altLang="zh-CN" sz="1100" dirty="0"/>
                    <a:t>. La recherche clinique prouve que la nouvelle technologie est sûre, efficace et conforme aux principes </a:t>
                  </a:r>
                  <a:r>
                    <a:rPr lang="fr-FR" altLang="zh-CN" sz="1100" dirty="0" err="1"/>
                    <a:t>éthiques.Si</a:t>
                  </a:r>
                  <a:r>
                    <a:rPr lang="fr-FR" altLang="zh-CN" sz="1100" dirty="0"/>
                    <a:t> elle est destinée à une application clinique, l'établissement médical doit soumettre une demande de conversion au service de santé compétent.</a:t>
                  </a:r>
                </a:p>
                <a:p>
                  <a:pPr>
                    <a:lnSpc>
                      <a:spcPct val="150000"/>
                    </a:lnSpc>
                  </a:pPr>
                  <a:r>
                    <a:rPr lang="fr-FR" altLang="zh-CN" sz="1100" dirty="0"/>
                    <a:t>2. Le département administratif national de la santé devrait clarifier les méthodes d'examen et les spécifications pour la transformation et l'application</a:t>
                  </a:r>
                  <a:endParaRPr lang="en-US" altLang="zh-CN" sz="1100" dirty="0"/>
                </a:p>
              </p:txBody>
            </p:sp>
          </p:grpSp>
          <p:sp>
            <p:nvSpPr>
              <p:cNvPr id="104" name="îṧļîdé"/>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5"/>
                <a:stretch>
                  <a:fillRect l="-28650" r="-28140"/>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grpSp>
            <p:nvGrpSpPr>
              <p:cNvPr id="105" name="íṩ1íḋê"/>
              <p:cNvGrpSpPr/>
              <p:nvPr/>
            </p:nvGrpSpPr>
            <p:grpSpPr>
              <a:xfrm>
                <a:off x="2067245" y="1481125"/>
                <a:ext cx="480646" cy="480646"/>
                <a:chOff x="4628517" y="1170589"/>
                <a:chExt cx="631578" cy="631578"/>
              </a:xfrm>
            </p:grpSpPr>
            <p:sp>
              <p:nvSpPr>
                <p:cNvPr id="106" name="îşľïḑé"/>
                <p:cNvSpPr/>
                <p:nvPr/>
              </p:nvSpPr>
              <p:spPr>
                <a:xfrm>
                  <a:off x="4628517" y="1170589"/>
                  <a:ext cx="631578" cy="63157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07" name="îšḷîďé"/>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2"/>
                </a:solidFill>
                <a:ln>
                  <a:noFill/>
                </a:ln>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grpSp>
          <p:nvGrpSpPr>
            <p:cNvPr id="91" name="iŝlîdè"/>
            <p:cNvGrpSpPr/>
            <p:nvPr/>
          </p:nvGrpSpPr>
          <p:grpSpPr>
            <a:xfrm>
              <a:off x="8258721" y="1481125"/>
              <a:ext cx="3294336" cy="3747541"/>
              <a:chOff x="694557" y="1481125"/>
              <a:chExt cx="3294336" cy="3747541"/>
            </a:xfrm>
          </p:grpSpPr>
          <p:sp>
            <p:nvSpPr>
              <p:cNvPr id="94" name="íşļîḍê"/>
              <p:cNvSpPr/>
              <p:nvPr/>
            </p:nvSpPr>
            <p:spPr bwMode="auto">
              <a:xfrm>
                <a:off x="694557" y="2889340"/>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solidFill>
                    <a:schemeClr val="lt1"/>
                  </a:solidFill>
                </a:endParaRPr>
              </a:p>
            </p:txBody>
          </p:sp>
          <p:grpSp>
            <p:nvGrpSpPr>
              <p:cNvPr id="95" name="îSľïḋe"/>
              <p:cNvGrpSpPr/>
              <p:nvPr/>
            </p:nvGrpSpPr>
            <p:grpSpPr>
              <a:xfrm>
                <a:off x="770644" y="3298978"/>
                <a:ext cx="3077735" cy="1566480"/>
                <a:chOff x="4938907" y="3168293"/>
                <a:chExt cx="2317112" cy="1566480"/>
              </a:xfrm>
            </p:grpSpPr>
            <p:sp>
              <p:nvSpPr>
                <p:cNvPr id="100" name="î$ḷîḓê"/>
                <p:cNvSpPr txBox="1"/>
                <p:nvPr/>
              </p:nvSpPr>
              <p:spPr bwMode="auto">
                <a:xfrm>
                  <a:off x="4985894" y="3168293"/>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fr-FR" altLang="zh-CN" b="1" dirty="0" smtClean="0"/>
                    <a:t>Renforcement </a:t>
                  </a:r>
                  <a:r>
                    <a:rPr lang="fr-FR" altLang="zh-CN" b="1" dirty="0"/>
                    <a:t>de la supervision de l'application clinique des nouvelles technologies</a:t>
                  </a:r>
                  <a:endParaRPr lang="en-US" altLang="zh-CN" b="1" dirty="0"/>
                </a:p>
              </p:txBody>
            </p:sp>
            <p:sp>
              <p:nvSpPr>
                <p:cNvPr id="101" name="ïṥḻîḓé"/>
                <p:cNvSpPr/>
                <p:nvPr/>
              </p:nvSpPr>
              <p:spPr bwMode="auto">
                <a:xfrm>
                  <a:off x="4938907" y="3570686"/>
                  <a:ext cx="2270125" cy="11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endParaRPr lang="fr-FR" altLang="zh-CN" sz="1000" dirty="0"/>
                </a:p>
                <a:p>
                  <a:pPr>
                    <a:lnSpc>
                      <a:spcPct val="150000"/>
                    </a:lnSpc>
                  </a:pPr>
                  <a:r>
                    <a:rPr lang="fr-FR" altLang="zh-CN" sz="1000" dirty="0"/>
                    <a:t>1. Se concentrer sur la supervision de l'élaboration, du classement, de la soumission et de la divulgation d'informations des applications cliniques des nouvelles technologies médicales qui sont restreintes</a:t>
                  </a:r>
                </a:p>
                <a:p>
                  <a:pPr>
                    <a:lnSpc>
                      <a:spcPct val="150000"/>
                    </a:lnSpc>
                  </a:pPr>
                  <a:r>
                    <a:rPr lang="fr-FR" altLang="zh-CN" sz="1000" dirty="0"/>
                    <a:t>2. Punir sévèrement les violations de l'application clinique de la technologie médicale, le défaut d'enregistrer, de fournir de faux documents, de ne pas soumettre les informations requises et de mener des applications cliniques interdites</a:t>
                  </a:r>
                  <a:endParaRPr lang="en-US" altLang="zh-CN" sz="1000" dirty="0"/>
                </a:p>
              </p:txBody>
            </p:sp>
          </p:grpSp>
          <p:sp>
            <p:nvSpPr>
              <p:cNvPr id="96" name="íSļïḍê"/>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6"/>
                <a:stretch>
                  <a:fillRect l="-39196" r="-38500"/>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grpSp>
            <p:nvGrpSpPr>
              <p:cNvPr id="97" name="iṣľîḋê"/>
              <p:cNvGrpSpPr/>
              <p:nvPr/>
            </p:nvGrpSpPr>
            <p:grpSpPr>
              <a:xfrm>
                <a:off x="2067245" y="1481125"/>
                <a:ext cx="480646" cy="480646"/>
                <a:chOff x="4628517" y="1170589"/>
                <a:chExt cx="631578" cy="631578"/>
              </a:xfrm>
            </p:grpSpPr>
            <p:sp>
              <p:nvSpPr>
                <p:cNvPr id="98" name="îṥ1ïde"/>
                <p:cNvSpPr/>
                <p:nvPr/>
              </p:nvSpPr>
              <p:spPr>
                <a:xfrm>
                  <a:off x="4628517" y="1170589"/>
                  <a:ext cx="631578" cy="631578"/>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99" name="ïŝľíḍé"/>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3"/>
                </a:solidFill>
                <a:ln>
                  <a:noFill/>
                </a:ln>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cxnSp>
          <p:nvCxnSpPr>
            <p:cNvPr id="92" name="直接连接符 91"/>
            <p:cNvCxnSpPr/>
            <p:nvPr/>
          </p:nvCxnSpPr>
          <p:spPr>
            <a:xfrm>
              <a:off x="4198609" y="1721448"/>
              <a:ext cx="0" cy="441265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7980691" y="1721448"/>
              <a:ext cx="0" cy="441265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8" name="think-cell Slide" r:id="rId7" imgW="0" imgH="0" progId="TCLayout.ActiveDocument.1">
                  <p:embed/>
                </p:oleObj>
              </mc:Choice>
              <mc:Fallback>
                <p:oleObj name="think-cell Slide" r:id="rId7" imgW="0" imgH="0" progId="TCLayout.ActiveDocument.1">
                  <p:embed/>
                  <p:pic>
                    <p:nvPicPr>
                      <p:cNvPr id="0" name="对象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dirty="0">
              <a:latin typeface="Arial" charset="0"/>
              <a:ea typeface="微软雅黑" pitchFamily="34" charset="-122"/>
              <a:cs typeface="+mj-cs"/>
              <a:sym typeface="Arial" charset="0"/>
            </a:endParaRPr>
          </a:p>
        </p:txBody>
      </p:sp>
      <p:sp>
        <p:nvSpPr>
          <p:cNvPr id="11" name="标题 10"/>
          <p:cNvSpPr>
            <a:spLocks noGrp="1"/>
          </p:cNvSpPr>
          <p:nvPr>
            <p:ph type="ctrTitle"/>
          </p:nvPr>
        </p:nvSpPr>
        <p:spPr>
          <a:xfrm>
            <a:off x="1753227" y="353721"/>
            <a:ext cx="5068288" cy="2140857"/>
          </a:xfrm>
        </p:spPr>
        <p:txBody>
          <a:bodyPr>
            <a:noAutofit/>
          </a:bodyPr>
          <a:lstStyle/>
          <a:p>
            <a:pPr>
              <a:lnSpc>
                <a:spcPct val="100000"/>
              </a:lnSpc>
            </a:pPr>
            <a:r>
              <a:rPr lang="fr-FR" altLang="zh-CN" sz="3200" dirty="0" smtClean="0"/>
              <a:t/>
            </a:r>
            <a:br>
              <a:rPr lang="fr-FR" altLang="zh-CN" sz="3200" dirty="0" smtClean="0"/>
            </a:br>
            <a:r>
              <a:rPr lang="fr-FR" altLang="zh-CN" sz="3200" dirty="0" smtClean="0"/>
              <a:t>Merci </a:t>
            </a:r>
            <a:r>
              <a:rPr lang="fr-FR" altLang="zh-CN" sz="3200" dirty="0"/>
              <a:t>pour l'écoute</a:t>
            </a:r>
            <a:r>
              <a:rPr lang="en-US" altLang="zh-CN" sz="2800" dirty="0"/>
              <a:t/>
            </a:r>
            <a:br>
              <a:rPr lang="en-US" altLang="zh-CN" sz="2800" dirty="0"/>
            </a:br>
            <a:endParaRPr lang="zh-CN" alt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rot="16200000">
            <a:off x="674804" y="2009706"/>
            <a:ext cx="1393593" cy="2743199"/>
          </a:xfrm>
          <a:prstGeom prst="rect">
            <a:avLst/>
          </a:prstGeom>
          <a:blipFill dpi="0" rotWithShape="0">
            <a:blip r:embed="rId4"/>
            <a:srcRect/>
            <a:stretch>
              <a:fillRect t="-6502" b="-6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267032"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149412" y="689352"/>
            <a:ext cx="12042588" cy="5690962"/>
            <a:chOff x="149412" y="689352"/>
            <a:chExt cx="12042588" cy="5690962"/>
          </a:xfrm>
        </p:grpSpPr>
        <p:sp>
          <p:nvSpPr>
            <p:cNvPr id="20" name="îŝlíḋê"/>
            <p:cNvSpPr/>
            <p:nvPr/>
          </p:nvSpPr>
          <p:spPr>
            <a:xfrm>
              <a:off x="2279488" y="2684510"/>
              <a:ext cx="1397656" cy="1397656"/>
            </a:xfrm>
            <a:prstGeom prst="ellipse">
              <a:avLst/>
            </a:prstGeom>
            <a:solidFill>
              <a:schemeClr val="bg1">
                <a:lumMod val="75000"/>
              </a:schemeClr>
            </a:solidFill>
            <a:ln w="762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zh-CN" altLang="en-US" sz="2400" b="1" i="1" dirty="0">
                  <a:solidFill>
                    <a:schemeClr val="bg1"/>
                  </a:solidFill>
                  <a:effectLst>
                    <a:outerShdw blurRad="38100" dist="38100" dir="2700000" algn="tl">
                      <a:srgbClr val="000000">
                        <a:alpha val="43137"/>
                      </a:srgbClr>
                    </a:outerShdw>
                  </a:effectLst>
                </a:rPr>
                <a:t>目录</a:t>
              </a:r>
            </a:p>
          </p:txBody>
        </p:sp>
        <p:sp>
          <p:nvSpPr>
            <p:cNvPr id="21" name="îṩḷîḋé"/>
            <p:cNvSpPr/>
            <p:nvPr/>
          </p:nvSpPr>
          <p:spPr>
            <a:xfrm>
              <a:off x="11518899" y="2688574"/>
              <a:ext cx="673101" cy="1389529"/>
            </a:xfrm>
            <a:prstGeom prst="rect">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lang="zh-CN" altLang="en-US" dirty="0"/>
            </a:p>
          </p:txBody>
        </p:sp>
        <p:sp>
          <p:nvSpPr>
            <p:cNvPr id="22" name="ïSľïḍê"/>
            <p:cNvSpPr/>
            <p:nvPr/>
          </p:nvSpPr>
          <p:spPr>
            <a:xfrm>
              <a:off x="149412" y="689352"/>
              <a:ext cx="4849906" cy="5690962"/>
            </a:xfrm>
            <a:prstGeom prst="arc">
              <a:avLst>
                <a:gd name="adj1" fmla="val 17900157"/>
                <a:gd name="adj2" fmla="val 4152763"/>
              </a:avLst>
            </a:prstGeom>
            <a:ln w="1270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grpSp>
          <p:nvGrpSpPr>
            <p:cNvPr id="23" name="işľíďe"/>
            <p:cNvGrpSpPr/>
            <p:nvPr/>
          </p:nvGrpSpPr>
          <p:grpSpPr>
            <a:xfrm>
              <a:off x="4443508" y="2370848"/>
              <a:ext cx="4580782" cy="555810"/>
              <a:chOff x="4298160" y="2095869"/>
              <a:chExt cx="4580782" cy="555810"/>
            </a:xfrm>
          </p:grpSpPr>
          <p:sp>
            <p:nvSpPr>
              <p:cNvPr id="49" name="ïSḻíḍê"/>
              <p:cNvSpPr/>
              <p:nvPr/>
            </p:nvSpPr>
            <p:spPr>
              <a:xfrm>
                <a:off x="4298160" y="2095869"/>
                <a:ext cx="555810" cy="555810"/>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r>
                  <a:rPr lang="en-US" altLang="zh-CN" sz="2000" b="1" dirty="0">
                    <a:solidFill>
                      <a:schemeClr val="bg1"/>
                    </a:solidFill>
                  </a:rPr>
                  <a:t>1</a:t>
                </a:r>
                <a:endParaRPr lang="zh-CN" altLang="en-US" sz="2000" b="1" dirty="0">
                  <a:solidFill>
                    <a:schemeClr val="bg1"/>
                  </a:solidFill>
                </a:endParaRPr>
              </a:p>
            </p:txBody>
          </p:sp>
          <p:sp>
            <p:nvSpPr>
              <p:cNvPr id="50" name="îšľíḍé"/>
              <p:cNvSpPr/>
              <p:nvPr/>
            </p:nvSpPr>
            <p:spPr bwMode="auto">
              <a:xfrm>
                <a:off x="4960530" y="2111122"/>
                <a:ext cx="3918412" cy="475128"/>
              </a:xfrm>
              <a:prstGeom prst="roundRect">
                <a:avLst>
                  <a:gd name="adj" fmla="val 50000"/>
                </a:avLst>
              </a:prstGeom>
              <a:noFill/>
              <a:ln w="317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fr-FR" altLang="zh-CN" b="1" dirty="0"/>
                  <a:t>Notre </a:t>
                </a:r>
                <a:r>
                  <a:rPr lang="fr-FR" altLang="zh-CN" b="1" dirty="0" smtClean="0"/>
                  <a:t>pratique</a:t>
                </a:r>
                <a:endParaRPr lang="zh-CN" altLang="en-US" b="1" dirty="0"/>
              </a:p>
            </p:txBody>
          </p:sp>
        </p:grpSp>
        <p:grpSp>
          <p:nvGrpSpPr>
            <p:cNvPr id="24" name="ïṧḷidè"/>
            <p:cNvGrpSpPr/>
            <p:nvPr/>
          </p:nvGrpSpPr>
          <p:grpSpPr>
            <a:xfrm>
              <a:off x="4443508" y="4225455"/>
              <a:ext cx="4606420" cy="555810"/>
              <a:chOff x="4443508" y="4185020"/>
              <a:chExt cx="4606420" cy="555810"/>
            </a:xfrm>
          </p:grpSpPr>
          <p:sp>
            <p:nvSpPr>
              <p:cNvPr id="47" name="îṧḷïḑê"/>
              <p:cNvSpPr/>
              <p:nvPr/>
            </p:nvSpPr>
            <p:spPr>
              <a:xfrm>
                <a:off x="4443508" y="4185020"/>
                <a:ext cx="555810" cy="555810"/>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r>
                  <a:rPr lang="en-US" altLang="zh-CN" sz="2000" b="1" dirty="0">
                    <a:solidFill>
                      <a:schemeClr val="bg1"/>
                    </a:solidFill>
                  </a:rPr>
                  <a:t>2</a:t>
                </a:r>
                <a:endParaRPr lang="zh-CN" altLang="en-US" sz="2000" b="1" dirty="0">
                  <a:solidFill>
                    <a:schemeClr val="bg1"/>
                  </a:solidFill>
                </a:endParaRPr>
              </a:p>
            </p:txBody>
          </p:sp>
          <p:sp>
            <p:nvSpPr>
              <p:cNvPr id="48" name="ïṡ1ïḋê"/>
              <p:cNvSpPr/>
              <p:nvPr/>
            </p:nvSpPr>
            <p:spPr bwMode="auto">
              <a:xfrm>
                <a:off x="5131516" y="4221254"/>
                <a:ext cx="3918412" cy="475128"/>
              </a:xfrm>
              <a:prstGeom prst="roundRect">
                <a:avLst>
                  <a:gd name="adj" fmla="val 50000"/>
                </a:avLst>
              </a:prstGeom>
              <a:noFill/>
              <a:ln w="317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p>
                <a:r>
                  <a:rPr lang="fr-FR" altLang="zh-CN" b="1" dirty="0"/>
                  <a:t>Notre </a:t>
                </a:r>
                <a:r>
                  <a:rPr lang="fr-FR" altLang="zh-CN" b="1" dirty="0" smtClean="0"/>
                  <a:t>réflexion</a:t>
                </a:r>
                <a:endParaRPr lang="zh-CN" altLang="en-US" b="1" dirty="0"/>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86407" y="1903784"/>
            <a:ext cx="5419185" cy="895350"/>
          </a:xfrm>
        </p:spPr>
        <p:txBody>
          <a:bodyPr>
            <a:normAutofit fontScale="90000"/>
          </a:bodyPr>
          <a:lstStyle/>
          <a:p>
            <a:r>
              <a:rPr lang="fr-FR" altLang="zh-CN" sz="6000" dirty="0">
                <a:latin typeface="+mj-ea"/>
              </a:rPr>
              <a:t/>
            </a:r>
            <a:br>
              <a:rPr lang="fr-FR" altLang="zh-CN" sz="6000" dirty="0">
                <a:latin typeface="+mj-ea"/>
              </a:rPr>
            </a:br>
            <a:r>
              <a:rPr lang="fr-FR" altLang="zh-CN" sz="6000" dirty="0" smtClean="0"/>
              <a:t>Notre </a:t>
            </a:r>
            <a:r>
              <a:rPr lang="fr-FR" altLang="zh-CN" sz="6000" dirty="0"/>
              <a:t>pratique </a:t>
            </a:r>
            <a:endParaRPr lang="zh-CN" altLang="en-US" sz="6000" dirty="0">
              <a:latin typeface="+mj-ea"/>
            </a:endParaRPr>
          </a:p>
        </p:txBody>
      </p:sp>
      <p:sp>
        <p:nvSpPr>
          <p:cNvPr id="9" name="文本框 8"/>
          <p:cNvSpPr txBox="1"/>
          <p:nvPr/>
        </p:nvSpPr>
        <p:spPr>
          <a:xfrm>
            <a:off x="1987869" y="1903784"/>
            <a:ext cx="1029774" cy="895350"/>
          </a:xfrm>
          <a:prstGeom prst="rect">
            <a:avLst/>
          </a:prstGeom>
          <a:noFill/>
          <a:ln w="117475">
            <a:noFill/>
          </a:ln>
        </p:spPr>
        <p:txBody>
          <a:bodyPr wrap="none" rtlCol="0">
            <a:prstTxWarp prst="textPlain">
              <a:avLst/>
            </a:prstTxWarp>
            <a:spAutoFit/>
          </a:bodyPr>
          <a:lstStyle/>
          <a:p>
            <a:pPr algn="ctr"/>
            <a:r>
              <a:rPr lang="en-US" altLang="zh-CN" spc="100" dirty="0">
                <a:latin typeface="Impact" pitchFamily="34" charset="0"/>
                <a:cs typeface="Arial" charset="0"/>
              </a:rPr>
              <a:t>/01</a:t>
            </a:r>
            <a:endParaRPr lang="zh-CN" altLang="en-US" spc="100" dirty="0">
              <a:latin typeface="Impact" pitchFamily="34"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dirty="0" smtClean="0"/>
              <a:t>But </a:t>
            </a:r>
            <a:r>
              <a:rPr lang="fr-FR" altLang="zh-CN" dirty="0"/>
              <a:t>et signification</a:t>
            </a:r>
            <a:endParaRPr lang="zh-CN" altLang="en-US" dirty="0"/>
          </a:p>
        </p:txBody>
      </p:sp>
      <p:sp>
        <p:nvSpPr>
          <p:cNvPr id="3" name="页脚占位符 2"/>
          <p:cNvSpPr>
            <a:spLocks noGrp="1"/>
          </p:cNvSpPr>
          <p:nvPr>
            <p:ph type="ftr" sz="quarter" idx="4294967295"/>
          </p:nvPr>
        </p:nvSpPr>
        <p:spPr>
          <a:xfrm>
            <a:off x="669924" y="6240463"/>
            <a:ext cx="4140201" cy="206381"/>
          </a:xfrm>
          <a:prstGeom prst="rect">
            <a:avLst/>
          </a:prstGeom>
        </p:spPr>
        <p:txBody>
          <a:bodyPr/>
          <a:lstStyle/>
          <a:p>
            <a:r>
              <a:rPr lang="en-US" altLang="zh-CN"/>
              <a:t>www.islide.cc</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4</a:t>
            </a:fld>
            <a:endParaRPr lang="zh-CN" altLang="en-US"/>
          </a:p>
        </p:txBody>
      </p:sp>
      <p:sp>
        <p:nvSpPr>
          <p:cNvPr id="6" name="íṩlíḋé"/>
          <p:cNvSpPr/>
          <p:nvPr/>
        </p:nvSpPr>
        <p:spPr>
          <a:xfrm>
            <a:off x="0" y="4494362"/>
            <a:ext cx="12192000" cy="2363638"/>
          </a:xfrm>
          <a:prstGeom prst="rect">
            <a:avLst/>
          </a:prstGeom>
          <a:solidFill>
            <a:schemeClr val="tx1">
              <a:lumMod val="75000"/>
              <a:lumOff val="2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7" name="ísliḓê"/>
          <p:cNvSpPr/>
          <p:nvPr/>
        </p:nvSpPr>
        <p:spPr>
          <a:xfrm>
            <a:off x="660400" y="1673524"/>
            <a:ext cx="4687977" cy="4460576"/>
          </a:xfrm>
          <a:prstGeom prst="rect">
            <a:avLst/>
          </a:prstGeom>
          <a:blipFill>
            <a:blip r:embed="rId3"/>
            <a:srcRect/>
            <a:stretch>
              <a:fillRect l="-21420" r="-21304"/>
            </a:stretch>
          </a:blipFill>
          <a:ln w="28575" cap="flat" cmpd="sng" algn="ctr">
            <a:noFill/>
            <a:prstDash val="solid"/>
            <a:miter lim="800000"/>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lang="zh-CN" altLang="en-US" dirty="0"/>
          </a:p>
        </p:txBody>
      </p:sp>
      <p:sp>
        <p:nvSpPr>
          <p:cNvPr id="8" name="í$liḍé"/>
          <p:cNvSpPr/>
          <p:nvPr/>
        </p:nvSpPr>
        <p:spPr>
          <a:xfrm>
            <a:off x="660400" y="1130300"/>
            <a:ext cx="4946770"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buSzPct val="25000"/>
            </a:pPr>
            <a:endParaRPr lang="en-US" altLang="zh-CN" sz="1600" b="1" dirty="0"/>
          </a:p>
        </p:txBody>
      </p:sp>
      <p:sp>
        <p:nvSpPr>
          <p:cNvPr id="9" name="ïṡľïḋè"/>
          <p:cNvSpPr/>
          <p:nvPr/>
        </p:nvSpPr>
        <p:spPr bwMode="auto">
          <a:xfrm>
            <a:off x="5727940" y="1130300"/>
            <a:ext cx="5790960" cy="3364062"/>
          </a:xfrm>
          <a:prstGeom prst="rect">
            <a:avLst/>
          </a:prstGeom>
          <a:noFill/>
          <a:ln>
            <a:noFill/>
          </a:ln>
        </p:spPr>
        <p:txBody>
          <a:bodyPr wrap="square" lIns="91440" tIns="45720" rIns="91440" bIns="45720" anchor="t" anchorCtr="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chemeClr val="tx1"/>
              </a:buClr>
              <a:buSzPct val="150000"/>
              <a:defRPr/>
            </a:pPr>
            <a:r>
              <a:rPr lang="fr-FR" altLang="zh-CN" b="1" dirty="0" smtClean="0">
                <a:latin typeface="+mj-ea"/>
                <a:ea typeface="+mj-ea"/>
              </a:rPr>
              <a:t>Avec </a:t>
            </a:r>
            <a:r>
              <a:rPr lang="fr-FR" altLang="zh-CN" b="1" dirty="0">
                <a:latin typeface="+mj-ea"/>
                <a:ea typeface="+mj-ea"/>
              </a:rPr>
              <a:t>le développement continu de l'économie sociale et de la science et de la technologie, l'avancement continu de la technologie médicale et l'émergence continue de nouvelles technologies, il a joué un rôle important dans l'amélioration du diagnostic et du traitement des maladies et dans le maintien de la santé de la population;</a:t>
            </a:r>
          </a:p>
          <a:p>
            <a:pPr lvl="0">
              <a:lnSpc>
                <a:spcPct val="150000"/>
              </a:lnSpc>
              <a:buClr>
                <a:schemeClr val="tx1"/>
              </a:buClr>
              <a:buSzPct val="150000"/>
              <a:defRPr/>
            </a:pPr>
            <a:r>
              <a:rPr lang="fr-FR" altLang="zh-CN" b="1" dirty="0">
                <a:latin typeface="+mj-ea"/>
                <a:ea typeface="+mj-ea"/>
              </a:rPr>
              <a:t>        En tant que vecteur important de services médicaux, la technologie médicale, que la normalisation de l'application clinique des nouvelles technologies médicales soit liée à la qualité et à la sécurité médicales, est liée aux droits à la santé des personnes.</a:t>
            </a:r>
          </a:p>
          <a:p>
            <a:pPr lvl="0">
              <a:lnSpc>
                <a:spcPct val="150000"/>
              </a:lnSpc>
              <a:buClr>
                <a:schemeClr val="tx1"/>
              </a:buClr>
              <a:buSzPct val="150000"/>
              <a:defRPr/>
            </a:pPr>
            <a:r>
              <a:rPr lang="fr-FR" altLang="zh-CN" b="1" dirty="0">
                <a:latin typeface="+mj-ea"/>
                <a:ea typeface="+mj-ea"/>
              </a:rPr>
              <a:t>        Par conséquent, il est nécessaire de renforcer la gestion des applications cliniques des nouvelles technologies médicales, qui non seulement favorise le progrès de la technologie médicale et profite à la santé des patients, mais garantit également la qualité et la sécurité des soins médicaux et protège les droits et intérêts de la santé des patients.</a:t>
            </a:r>
            <a:endParaRPr lang="zh-CN" altLang="en-US" b="1"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t>5</a:t>
            </a:fld>
            <a:endParaRPr lang="zh-CN" altLang="en-US"/>
          </a:p>
        </p:txBody>
      </p:sp>
      <p:sp>
        <p:nvSpPr>
          <p:cNvPr id="6" name="íṣlïḓe"/>
          <p:cNvSpPr/>
          <p:nvPr/>
        </p:nvSpPr>
        <p:spPr>
          <a:xfrm>
            <a:off x="0" y="1130300"/>
            <a:ext cx="4914900" cy="1809749"/>
          </a:xfrm>
          <a:prstGeom prst="rect">
            <a:avLst/>
          </a:prstGeom>
          <a:blipFill>
            <a:blip r:embed="rId3"/>
            <a:srcRect/>
            <a:stretch>
              <a:fillRect t="-40812" b="-40241"/>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8" name="isļîďé"/>
          <p:cNvSpPr txBox="1"/>
          <p:nvPr/>
        </p:nvSpPr>
        <p:spPr>
          <a:xfrm>
            <a:off x="220727" y="3035299"/>
            <a:ext cx="4540110" cy="1181101"/>
          </a:xfrm>
          <a:prstGeom prst="rect">
            <a:avLst/>
          </a:prstGeom>
          <a:noFill/>
          <a:ln>
            <a:noFill/>
          </a:ln>
        </p:spPr>
        <p:txBody>
          <a:bodyPr wrap="square" lIns="91440" tIns="45720" rIns="91440" bIns="45720" anchor="t"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buSzPct val="25000"/>
            </a:pPr>
            <a:r>
              <a:rPr lang="fr-FR" altLang="zh-CN" sz="2400" b="1" dirty="0" smtClean="0"/>
              <a:t>En </a:t>
            </a:r>
            <a:r>
              <a:rPr lang="fr-FR" altLang="zh-CN" sz="2400" b="1" dirty="0"/>
              <a:t>2018,</a:t>
            </a:r>
          </a:p>
          <a:p>
            <a:pPr algn="r">
              <a:buSzPct val="25000"/>
            </a:pPr>
            <a:r>
              <a:rPr lang="fr-FR" altLang="zh-CN" sz="2400" b="1" dirty="0"/>
              <a:t>Mesures de gestion des applications cliniques en technologie médicale</a:t>
            </a:r>
            <a:endParaRPr lang="en-US" altLang="zh-CN" sz="2400" b="1" dirty="0"/>
          </a:p>
        </p:txBody>
      </p:sp>
      <p:sp>
        <p:nvSpPr>
          <p:cNvPr id="9" name="îSļíḋé"/>
          <p:cNvSpPr txBox="1"/>
          <p:nvPr/>
        </p:nvSpPr>
        <p:spPr>
          <a:xfrm>
            <a:off x="5223035" y="1130300"/>
            <a:ext cx="6297452" cy="5316543"/>
          </a:xfrm>
          <a:prstGeom prst="rect">
            <a:avLst/>
          </a:prstGeom>
          <a:noFill/>
          <a:ln>
            <a:noFill/>
          </a:ln>
        </p:spPr>
        <p:txBody>
          <a:bodyPr wrap="square" lIns="91440" tIns="45720" rIns="91440" bIns="45720" anchor="t" anchorCtr="0">
            <a:normAutofit fontScale="85000" lnSpcReduction="20000"/>
          </a:bodyPr>
          <a:lstStyle>
            <a:defPPr>
              <a:defRPr lang="zh-CN"/>
            </a:defPPr>
            <a:lvl1pPr marL="171450" indent="-171450">
              <a:lnSpc>
                <a:spcPct val="160000"/>
              </a:lnSpc>
              <a:buFont typeface="Arial" charset="0"/>
              <a:buChar char="•"/>
              <a:defRPr sz="1100"/>
            </a:lvl1pPr>
          </a:lstStyle>
          <a:p>
            <a:pPr marL="0" lvl="0" indent="0">
              <a:lnSpc>
                <a:spcPct val="150000"/>
              </a:lnSpc>
              <a:buClr>
                <a:schemeClr val="tx1"/>
              </a:buClr>
              <a:buSzPct val="150000"/>
              <a:buNone/>
              <a:defRPr/>
            </a:pPr>
            <a:r>
              <a:rPr lang="fr-FR" altLang="zh-CN" sz="2000" b="1" dirty="0" smtClean="0">
                <a:latin typeface="+mn-ea"/>
              </a:rPr>
              <a:t>Effectuer </a:t>
            </a:r>
            <a:r>
              <a:rPr lang="fr-FR" altLang="zh-CN" sz="2000" b="1" dirty="0">
                <a:latin typeface="+mn-ea"/>
              </a:rPr>
              <a:t>une évaluation des nouvelles technologies conformément aux lois et règlements</a:t>
            </a:r>
          </a:p>
          <a:p>
            <a:pPr marL="0" lvl="0" indent="0">
              <a:lnSpc>
                <a:spcPct val="150000"/>
              </a:lnSpc>
              <a:buClr>
                <a:schemeClr val="tx1"/>
              </a:buClr>
              <a:buSzPct val="150000"/>
              <a:buNone/>
              <a:defRPr/>
            </a:pPr>
            <a:endParaRPr lang="fr-FR" altLang="zh-CN" sz="2000" dirty="0">
              <a:latin typeface="+mn-ea"/>
            </a:endParaRPr>
          </a:p>
          <a:p>
            <a:pPr marL="0" lvl="0" indent="0">
              <a:lnSpc>
                <a:spcPct val="150000"/>
              </a:lnSpc>
              <a:buClr>
                <a:schemeClr val="tx1"/>
              </a:buClr>
              <a:buSzPct val="150000"/>
              <a:buNone/>
              <a:defRPr/>
            </a:pPr>
            <a:r>
              <a:rPr lang="fr-FR" altLang="zh-CN" sz="2000" dirty="0">
                <a:latin typeface="+mn-ea"/>
              </a:rPr>
              <a:t>En 2018, la Commission nationale de la santé a publié les "Mesures administratives sur l'application clinique de la technologie médicale" (ci-après dénommées "Mesures")</a:t>
            </a:r>
          </a:p>
          <a:p>
            <a:pPr marL="0" lvl="0" indent="0">
              <a:lnSpc>
                <a:spcPct val="150000"/>
              </a:lnSpc>
              <a:buClr>
                <a:schemeClr val="tx1"/>
              </a:buClr>
              <a:buSzPct val="150000"/>
              <a:buNone/>
              <a:defRPr/>
            </a:pPr>
            <a:endParaRPr lang="fr-FR" altLang="zh-CN" sz="2000" dirty="0">
              <a:latin typeface="+mn-ea"/>
            </a:endParaRPr>
          </a:p>
          <a:p>
            <a:pPr marL="0" lvl="0" indent="0">
              <a:lnSpc>
                <a:spcPct val="150000"/>
              </a:lnSpc>
              <a:buClr>
                <a:schemeClr val="tx1"/>
              </a:buClr>
              <a:buSzPct val="150000"/>
              <a:buNone/>
              <a:defRPr/>
            </a:pPr>
            <a:r>
              <a:rPr lang="fr-FR" altLang="zh-CN" sz="2000" dirty="0">
                <a:latin typeface="+mn-ea"/>
              </a:rPr>
              <a:t>En 2019, Shanghai a promulgué les "Règles de mise en œuvre des mesures de gestion des applications cliniques des technologies médicales municipales de Shanghai" (ci-après dénommées "Règles de mise en œuvre"), qui clarifient le nouveau processus d'évaluation des technologies et renforcent la responsabilité principale des institutions médicales et la responsabilité de supervision du département administratif de la santé.</a:t>
            </a:r>
            <a:endParaRPr lang="en-US" altLang="zh-CN" sz="2000" dirty="0">
              <a:latin typeface="+mn-ea"/>
            </a:endParaRPr>
          </a:p>
          <a:p>
            <a:pPr marL="0" lvl="0" indent="0">
              <a:lnSpc>
                <a:spcPct val="150000"/>
              </a:lnSpc>
              <a:buClr>
                <a:schemeClr val="tx1"/>
              </a:buClr>
              <a:buSzPct val="150000"/>
              <a:buNone/>
              <a:defRPr/>
            </a:pPr>
            <a:endParaRPr lang="en-US" altLang="zh-CN" sz="2000" dirty="0">
              <a:latin typeface="+mn-ea"/>
            </a:endParaRPr>
          </a:p>
          <a:p>
            <a:pPr marL="0" lvl="0" indent="0">
              <a:lnSpc>
                <a:spcPct val="150000"/>
              </a:lnSpc>
              <a:buClr>
                <a:schemeClr val="tx1"/>
              </a:buClr>
              <a:buSzPct val="150000"/>
              <a:buNone/>
              <a:defRPr/>
            </a:pPr>
            <a:endParaRPr lang="zh-CN" altLang="en-US" sz="2000" dirty="0">
              <a:latin typeface="+mn-ea"/>
            </a:endParaRPr>
          </a:p>
        </p:txBody>
      </p:sp>
      <p:cxnSp>
        <p:nvCxnSpPr>
          <p:cNvPr id="10" name="直接连接符 9"/>
          <p:cNvCxnSpPr>
            <a:stCxn id="12" idx="4"/>
          </p:cNvCxnSpPr>
          <p:nvPr/>
        </p:nvCxnSpPr>
        <p:spPr>
          <a:xfrm>
            <a:off x="4914900" y="2346324"/>
            <a:ext cx="0" cy="3292476"/>
          </a:xfrm>
          <a:prstGeom prst="line">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1" name="ïşľïdè"/>
          <p:cNvGrpSpPr/>
          <p:nvPr/>
        </p:nvGrpSpPr>
        <p:grpSpPr>
          <a:xfrm>
            <a:off x="4603750" y="1724024"/>
            <a:ext cx="622300" cy="622300"/>
            <a:chOff x="4849770" y="4185155"/>
            <a:chExt cx="876958" cy="876956"/>
          </a:xfrm>
        </p:grpSpPr>
        <p:sp>
          <p:nvSpPr>
            <p:cNvPr id="12" name="isḷíďê"/>
            <p:cNvSpPr/>
            <p:nvPr/>
          </p:nvSpPr>
          <p:spPr bwMode="auto">
            <a:xfrm>
              <a:off x="4849770" y="4185155"/>
              <a:ext cx="876958" cy="876956"/>
            </a:xfrm>
            <a:prstGeom prst="ellipse">
              <a:avLst/>
            </a:prstGeom>
            <a:solidFill>
              <a:schemeClr val="accent1"/>
            </a:solidFill>
            <a:ln w="28575">
              <a:solidFill>
                <a:schemeClr val="bg1"/>
              </a:solidFill>
            </a:ln>
            <a:effectLst/>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200"/>
            </a:p>
          </p:txBody>
        </p:sp>
        <p:sp>
          <p:nvSpPr>
            <p:cNvPr id="13" name="îṣlîḍé"/>
            <p:cNvSpPr/>
            <p:nvPr/>
          </p:nvSpPr>
          <p:spPr bwMode="auto">
            <a:xfrm>
              <a:off x="5071137" y="4435624"/>
              <a:ext cx="434232" cy="376038"/>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14" name="标题 1"/>
          <p:cNvSpPr>
            <a:spLocks noGrp="1"/>
          </p:cNvSpPr>
          <p:nvPr>
            <p:ph type="title"/>
          </p:nvPr>
        </p:nvSpPr>
        <p:spPr>
          <a:xfrm>
            <a:off x="669925" y="0"/>
            <a:ext cx="10850563" cy="1028700"/>
          </a:xfrm>
        </p:spPr>
        <p:txBody>
          <a:bodyPr/>
          <a:lstStyle/>
          <a:p>
            <a:r>
              <a:rPr lang="fr-FR" altLang="zh-CN" dirty="0" smtClean="0">
                <a:solidFill>
                  <a:srgbClr val="FF0000"/>
                </a:solidFill>
              </a:rPr>
              <a:t/>
            </a:r>
            <a:br>
              <a:rPr lang="fr-FR" altLang="zh-CN" dirty="0" smtClean="0">
                <a:solidFill>
                  <a:srgbClr val="FF0000"/>
                </a:solidFill>
              </a:rPr>
            </a:br>
            <a:r>
              <a:rPr lang="fr-FR" altLang="zh-CN" dirty="0" smtClean="0">
                <a:solidFill>
                  <a:srgbClr val="FF0000"/>
                </a:solidFill>
              </a:rPr>
              <a:t>Lois </a:t>
            </a:r>
            <a:r>
              <a:rPr lang="fr-FR" altLang="zh-CN" dirty="0">
                <a:solidFill>
                  <a:srgbClr val="FF0000"/>
                </a:solidFill>
              </a:rPr>
              <a:t>et </a:t>
            </a:r>
            <a:r>
              <a:rPr lang="fr-FR" altLang="zh-CN" dirty="0" smtClean="0">
                <a:solidFill>
                  <a:srgbClr val="FF0000"/>
                </a:solidFill>
              </a:rPr>
              <a:t>règlements</a:t>
            </a:r>
            <a:endParaRPr lang="zh-CN" alt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dirty="0" smtClean="0"/>
              <a:t>Processus </a:t>
            </a:r>
            <a:r>
              <a:rPr lang="fr-FR" altLang="zh-CN" dirty="0"/>
              <a:t>principal</a:t>
            </a:r>
            <a:endParaRPr lang="zh-CN" altLang="en-US" dirty="0"/>
          </a:p>
        </p:txBody>
      </p:sp>
      <p:sp>
        <p:nvSpPr>
          <p:cNvPr id="3" name="灯片编号占位符 2"/>
          <p:cNvSpPr>
            <a:spLocks noGrp="1"/>
          </p:cNvSpPr>
          <p:nvPr>
            <p:ph type="sldNum" sz="quarter" idx="12"/>
          </p:nvPr>
        </p:nvSpPr>
        <p:spPr/>
        <p:txBody>
          <a:bodyPr/>
          <a:lstStyle/>
          <a:p>
            <a:fld id="{5DD3DB80-B894-403A-B48E-6FDC1A72010E}" type="slidenum">
              <a:rPr lang="zh-CN" altLang="en-US" smtClean="0"/>
              <a:t>6</a:t>
            </a:fld>
            <a:endParaRPr lang="zh-CN" altLang="en-US"/>
          </a:p>
        </p:txBody>
      </p:sp>
      <p:grpSp>
        <p:nvGrpSpPr>
          <p:cNvPr id="4" name="#3321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118106" y="1543753"/>
            <a:ext cx="9954197" cy="4149816"/>
            <a:chOff x="1121448" y="2229553"/>
            <a:chExt cx="9954197" cy="4149816"/>
          </a:xfrm>
        </p:grpSpPr>
        <p:cxnSp>
          <p:nvCxnSpPr>
            <p:cNvPr id="5" name="直接连接符 4"/>
            <p:cNvCxnSpPr/>
            <p:nvPr/>
          </p:nvCxnSpPr>
          <p:spPr>
            <a:xfrm flipH="1">
              <a:off x="2336800" y="3036570"/>
              <a:ext cx="843915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ï$1íďè"/>
            <p:cNvSpPr/>
            <p:nvPr/>
          </p:nvSpPr>
          <p:spPr>
            <a:xfrm>
              <a:off x="3965578" y="2229553"/>
              <a:ext cx="1614714" cy="1614714"/>
            </a:xfrm>
            <a:prstGeom prst="plaqu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ïś1íḑè"/>
            <p:cNvSpPr/>
            <p:nvPr/>
          </p:nvSpPr>
          <p:spPr>
            <a:xfrm>
              <a:off x="1287899" y="2229553"/>
              <a:ext cx="1614714" cy="1614714"/>
            </a:xfrm>
            <a:prstGeom prst="plaqu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iŝḷíḓe"/>
            <p:cNvSpPr/>
            <p:nvPr/>
          </p:nvSpPr>
          <p:spPr>
            <a:xfrm>
              <a:off x="9308799" y="2229553"/>
              <a:ext cx="1614714" cy="1614714"/>
            </a:xfrm>
            <a:prstGeom prst="plaqu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íṩḻîḋê"/>
            <p:cNvSpPr/>
            <p:nvPr/>
          </p:nvSpPr>
          <p:spPr>
            <a:xfrm>
              <a:off x="6643256" y="2229553"/>
              <a:ext cx="1614714" cy="1614714"/>
            </a:xfrm>
            <a:prstGeom prst="plaqu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íṡḷiďè"/>
            <p:cNvSpPr/>
            <p:nvPr/>
          </p:nvSpPr>
          <p:spPr>
            <a:xfrm>
              <a:off x="4099835" y="2363810"/>
              <a:ext cx="1346200" cy="1346200"/>
            </a:xfrm>
            <a:prstGeom prst="plaqu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ï$1iḋe"/>
            <p:cNvSpPr/>
            <p:nvPr/>
          </p:nvSpPr>
          <p:spPr>
            <a:xfrm>
              <a:off x="4531635" y="2795882"/>
              <a:ext cx="482600" cy="48205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12" name="íśļíḑê"/>
            <p:cNvGrpSpPr/>
            <p:nvPr/>
          </p:nvGrpSpPr>
          <p:grpSpPr>
            <a:xfrm>
              <a:off x="3804323" y="4095750"/>
              <a:ext cx="1905548" cy="2283618"/>
              <a:chOff x="4020369" y="4867054"/>
              <a:chExt cx="1905548" cy="2283618"/>
            </a:xfrm>
          </p:grpSpPr>
          <p:sp>
            <p:nvSpPr>
              <p:cNvPr id="28" name="íSlíḍê"/>
              <p:cNvSpPr txBox="1"/>
              <p:nvPr/>
            </p:nvSpPr>
            <p:spPr bwMode="auto">
              <a:xfrm>
                <a:off x="4020369" y="4867054"/>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fr-FR" altLang="zh-CN" b="1" dirty="0"/>
                  <a:t>Demander une </a:t>
                </a:r>
                <a:r>
                  <a:rPr lang="fr-FR" altLang="zh-CN" b="1" dirty="0" smtClean="0"/>
                  <a:t>évaluation</a:t>
                </a:r>
                <a:endParaRPr lang="fr-FR" altLang="zh-CN" b="1" dirty="0" smtClean="0"/>
              </a:p>
            </p:txBody>
          </p:sp>
          <p:sp>
            <p:nvSpPr>
              <p:cNvPr id="29" name="íSļîḑe"/>
              <p:cNvSpPr/>
              <p:nvPr/>
            </p:nvSpPr>
            <p:spPr bwMode="auto">
              <a:xfrm>
                <a:off x="4020369" y="5308860"/>
                <a:ext cx="1905548" cy="1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fr-FR" altLang="zh-CN" sz="1400" dirty="0" smtClean="0"/>
                  <a:t>Les </a:t>
                </a:r>
                <a:r>
                  <a:rPr lang="fr-FR" altLang="zh-CN" sz="1400" dirty="0"/>
                  <a:t>institutions médicales demandent aux agences d'évaluation tierces concernées une évaluation technique</a:t>
                </a:r>
                <a:endParaRPr lang="zh-CN" altLang="en-US" sz="1400" dirty="0"/>
              </a:p>
            </p:txBody>
          </p:sp>
        </p:grpSp>
        <p:sp>
          <p:nvSpPr>
            <p:cNvPr id="13" name="işļîdê"/>
            <p:cNvSpPr/>
            <p:nvPr/>
          </p:nvSpPr>
          <p:spPr>
            <a:xfrm>
              <a:off x="1422156" y="2363810"/>
              <a:ext cx="1346200" cy="13462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ïsḻiďé"/>
            <p:cNvSpPr/>
            <p:nvPr/>
          </p:nvSpPr>
          <p:spPr>
            <a:xfrm>
              <a:off x="9443056" y="2363810"/>
              <a:ext cx="1346200" cy="1346200"/>
            </a:xfrm>
            <a:prstGeom prst="plaqu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îšlîḍè"/>
            <p:cNvSpPr/>
            <p:nvPr/>
          </p:nvSpPr>
          <p:spPr>
            <a:xfrm>
              <a:off x="1853956" y="2795882"/>
              <a:ext cx="482600" cy="48205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16" name="íšļîdé"/>
            <p:cNvSpPr/>
            <p:nvPr/>
          </p:nvSpPr>
          <p:spPr>
            <a:xfrm>
              <a:off x="9874856" y="2795882"/>
              <a:ext cx="482600" cy="48205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17" name="îS1íḓê"/>
            <p:cNvGrpSpPr/>
            <p:nvPr/>
          </p:nvGrpSpPr>
          <p:grpSpPr>
            <a:xfrm>
              <a:off x="9170097" y="4095750"/>
              <a:ext cx="1905548" cy="2283618"/>
              <a:chOff x="8766900" y="4493339"/>
              <a:chExt cx="1905548" cy="2283618"/>
            </a:xfrm>
          </p:grpSpPr>
          <p:sp>
            <p:nvSpPr>
              <p:cNvPr id="26" name="ïšḻiḍe"/>
              <p:cNvSpPr txBox="1"/>
              <p:nvPr/>
            </p:nvSpPr>
            <p:spPr bwMode="auto">
              <a:xfrm>
                <a:off x="8766900" y="4493339"/>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fr-FR" altLang="zh-CN" b="1" dirty="0"/>
                  <a:t>La gestion par </a:t>
                </a:r>
                <a:r>
                  <a:rPr lang="fr-FR" altLang="zh-CN" b="1" dirty="0" smtClean="0"/>
                  <a:t>catégorie</a:t>
                </a:r>
                <a:endParaRPr lang="fr-FR" altLang="zh-CN" b="1" dirty="0" smtClean="0"/>
              </a:p>
            </p:txBody>
          </p:sp>
          <p:sp>
            <p:nvSpPr>
              <p:cNvPr id="27" name="íšḷîďe"/>
              <p:cNvSpPr/>
              <p:nvPr/>
            </p:nvSpPr>
            <p:spPr bwMode="auto">
              <a:xfrm>
                <a:off x="8766900" y="4935145"/>
                <a:ext cx="1905548" cy="1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zh-CN" altLang="en-US" sz="1400" dirty="0"/>
                  <a:t>评</a:t>
                </a:r>
                <a:r>
                  <a:rPr lang="zh-CN" altLang="en-US" sz="1400" dirty="0" smtClean="0"/>
                  <a:t>估</a:t>
                </a:r>
                <a:r>
                  <a:rPr lang="fr-FR" altLang="zh-CN" sz="1400" dirty="0" smtClean="0"/>
                  <a:t>Après </a:t>
                </a:r>
                <a:r>
                  <a:rPr lang="fr-FR" altLang="zh-CN" sz="1400" dirty="0"/>
                  <a:t>évaluation et examen, la technologie est une technologie interdite, un catalogue de technologies restreint ou auto-développé</a:t>
                </a:r>
                <a:endParaRPr lang="en-US" altLang="zh-CN" sz="1400" dirty="0"/>
              </a:p>
            </p:txBody>
          </p:sp>
        </p:grpSp>
        <p:sp>
          <p:nvSpPr>
            <p:cNvPr id="18" name="ï$1iḋe"/>
            <p:cNvSpPr/>
            <p:nvPr/>
          </p:nvSpPr>
          <p:spPr>
            <a:xfrm>
              <a:off x="6777513" y="2363810"/>
              <a:ext cx="1346200" cy="13462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î$ḷïďé"/>
            <p:cNvGrpSpPr/>
            <p:nvPr/>
          </p:nvGrpSpPr>
          <p:grpSpPr>
            <a:xfrm>
              <a:off x="6487210" y="4095750"/>
              <a:ext cx="1905548" cy="2283618"/>
              <a:chOff x="6307642" y="4619928"/>
              <a:chExt cx="1905548" cy="2283618"/>
            </a:xfrm>
          </p:grpSpPr>
          <p:sp>
            <p:nvSpPr>
              <p:cNvPr id="24" name="islîḓé"/>
              <p:cNvSpPr txBox="1"/>
              <p:nvPr/>
            </p:nvSpPr>
            <p:spPr bwMode="auto">
              <a:xfrm>
                <a:off x="6307642" y="4619928"/>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fontScale="77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fr-FR" altLang="zh-CN" b="1" dirty="0"/>
                  <a:t>Évaluation des </a:t>
                </a:r>
                <a:endParaRPr lang="fr-FR" altLang="zh-CN" b="1" dirty="0" smtClean="0"/>
              </a:p>
              <a:p>
                <a:pPr algn="ctr">
                  <a:spcBef>
                    <a:spcPct val="0"/>
                  </a:spcBef>
                </a:pPr>
                <a:r>
                  <a:rPr lang="fr-FR" altLang="zh-CN" b="1" dirty="0" smtClean="0"/>
                  <a:t>nouvelles technologies</a:t>
                </a:r>
              </a:p>
            </p:txBody>
          </p:sp>
          <p:sp>
            <p:nvSpPr>
              <p:cNvPr id="25" name="íṣļidê"/>
              <p:cNvSpPr/>
              <p:nvPr/>
            </p:nvSpPr>
            <p:spPr bwMode="auto">
              <a:xfrm>
                <a:off x="6307642" y="5061734"/>
                <a:ext cx="1905548" cy="1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fr-FR" altLang="zh-CN" sz="1400" dirty="0" smtClean="0"/>
                  <a:t>Des </a:t>
                </a:r>
                <a:r>
                  <a:rPr lang="fr-FR" altLang="zh-CN" sz="1400" dirty="0"/>
                  <a:t>agences d'évaluation tierces évaluent la sécurité, l'efficacité et l'éthique des nouvelles technologies</a:t>
                </a:r>
                <a:endParaRPr lang="en-US" altLang="zh-CN" sz="1400" dirty="0"/>
              </a:p>
            </p:txBody>
          </p:sp>
        </p:grpSp>
        <p:sp>
          <p:nvSpPr>
            <p:cNvPr id="20" name="îśḻïďe"/>
            <p:cNvSpPr/>
            <p:nvPr/>
          </p:nvSpPr>
          <p:spPr>
            <a:xfrm>
              <a:off x="7209313" y="2795882"/>
              <a:ext cx="482600" cy="48205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21" name="isľïdè"/>
            <p:cNvGrpSpPr/>
            <p:nvPr/>
          </p:nvGrpSpPr>
          <p:grpSpPr>
            <a:xfrm>
              <a:off x="1121448" y="4095750"/>
              <a:ext cx="1905548" cy="2283619"/>
              <a:chOff x="4020369" y="4867054"/>
              <a:chExt cx="1905548" cy="2283619"/>
            </a:xfrm>
          </p:grpSpPr>
          <p:sp>
            <p:nvSpPr>
              <p:cNvPr id="22" name="iṧḷîďê"/>
              <p:cNvSpPr txBox="1"/>
              <p:nvPr/>
            </p:nvSpPr>
            <p:spPr bwMode="auto">
              <a:xfrm>
                <a:off x="4020369" y="4867054"/>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fr-FR" altLang="zh-CN" sz="1200" b="1" dirty="0" smtClean="0"/>
                  <a:t>Démonstration </a:t>
                </a:r>
                <a:r>
                  <a:rPr lang="fr-FR" altLang="zh-CN" sz="1200" b="1" dirty="0"/>
                  <a:t>de recherche clinique</a:t>
                </a:r>
                <a:endParaRPr lang="en-US" altLang="zh-CN" sz="1200" b="1" dirty="0"/>
              </a:p>
            </p:txBody>
          </p:sp>
          <p:sp>
            <p:nvSpPr>
              <p:cNvPr id="23" name="ïsḻíḓe"/>
              <p:cNvSpPr/>
              <p:nvPr/>
            </p:nvSpPr>
            <p:spPr bwMode="auto">
              <a:xfrm>
                <a:off x="4020369" y="5308860"/>
                <a:ext cx="1905548" cy="18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fr-FR" altLang="zh-CN" sz="1400" dirty="0" smtClean="0"/>
                  <a:t>Les </a:t>
                </a:r>
                <a:r>
                  <a:rPr lang="fr-FR" altLang="zh-CN" sz="1400" dirty="0"/>
                  <a:t>institutions médicales prévoient de développer de nouvelles technologies pour la première fois dans cette ville et devraient achever la démonstration de recherche clinique avant de lancer la première application clinique</a:t>
                </a:r>
                <a:endParaRPr lang="en-US" altLang="zh-CN" sz="1400" dirty="0"/>
              </a:p>
            </p:txBody>
          </p:sp>
        </p:gr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t>7</a:t>
            </a:fld>
            <a:endParaRPr lang="zh-CN" altLang="en-US"/>
          </a:p>
        </p:txBody>
      </p:sp>
      <p:sp>
        <p:nvSpPr>
          <p:cNvPr id="6" name="íṣlïḓe"/>
          <p:cNvSpPr/>
          <p:nvPr/>
        </p:nvSpPr>
        <p:spPr>
          <a:xfrm>
            <a:off x="0" y="1130300"/>
            <a:ext cx="4914900" cy="1809749"/>
          </a:xfrm>
          <a:prstGeom prst="rect">
            <a:avLst/>
          </a:prstGeom>
          <a:blipFill>
            <a:blip r:embed="rId3"/>
            <a:srcRect/>
            <a:stretch>
              <a:fillRect t="-40812" b="-40241"/>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8" name="isļîďé"/>
          <p:cNvSpPr txBox="1"/>
          <p:nvPr/>
        </p:nvSpPr>
        <p:spPr>
          <a:xfrm>
            <a:off x="220727" y="3035299"/>
            <a:ext cx="4540110" cy="11811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buSzPct val="25000"/>
            </a:pPr>
            <a:endParaRPr lang="en-US" altLang="zh-CN" sz="2400" b="1" dirty="0"/>
          </a:p>
        </p:txBody>
      </p:sp>
      <p:sp>
        <p:nvSpPr>
          <p:cNvPr id="9" name="îSļíḋé"/>
          <p:cNvSpPr txBox="1"/>
          <p:nvPr/>
        </p:nvSpPr>
        <p:spPr>
          <a:xfrm>
            <a:off x="5223035" y="1130300"/>
            <a:ext cx="6297452" cy="5316543"/>
          </a:xfrm>
          <a:prstGeom prst="rect">
            <a:avLst/>
          </a:prstGeom>
          <a:noFill/>
          <a:ln>
            <a:noFill/>
          </a:ln>
        </p:spPr>
        <p:txBody>
          <a:bodyPr wrap="square" lIns="91440" tIns="45720" rIns="91440" bIns="45720" anchor="t" anchorCtr="0">
            <a:normAutofit fontScale="77500" lnSpcReduction="20000"/>
          </a:bodyPr>
          <a:lstStyle>
            <a:defPPr>
              <a:defRPr lang="zh-CN"/>
            </a:defPPr>
            <a:lvl1pPr marL="171450" indent="-171450">
              <a:lnSpc>
                <a:spcPct val="160000"/>
              </a:lnSpc>
              <a:buFont typeface="Arial" charset="0"/>
              <a:buChar char="•"/>
              <a:defRPr sz="1100"/>
            </a:lvl1pPr>
          </a:lstStyle>
          <a:p>
            <a:pPr marL="0" lvl="0" indent="0">
              <a:lnSpc>
                <a:spcPct val="150000"/>
              </a:lnSpc>
              <a:buClr>
                <a:schemeClr val="tx1"/>
              </a:buClr>
              <a:buSzPct val="150000"/>
              <a:buNone/>
              <a:defRPr/>
            </a:pPr>
            <a:r>
              <a:rPr lang="fr-FR" altLang="zh-CN" sz="2400" b="1" dirty="0" smtClean="0">
                <a:latin typeface="+mn-ea"/>
              </a:rPr>
              <a:t>Agence </a:t>
            </a:r>
            <a:r>
              <a:rPr lang="fr-FR" altLang="zh-CN" sz="2400" b="1" dirty="0">
                <a:latin typeface="+mn-ea"/>
              </a:rPr>
              <a:t>d'évaluation tierce</a:t>
            </a:r>
            <a:endParaRPr lang="en-US" altLang="zh-CN" sz="2000" dirty="0">
              <a:latin typeface="+mn-ea"/>
            </a:endParaRPr>
          </a:p>
          <a:p>
            <a:pPr marL="0" lvl="0" indent="0">
              <a:lnSpc>
                <a:spcPct val="150000"/>
              </a:lnSpc>
              <a:buClr>
                <a:schemeClr val="tx1"/>
              </a:buClr>
              <a:buSzPct val="150000"/>
              <a:buNone/>
              <a:defRPr/>
            </a:pPr>
            <a:endParaRPr lang="en-US" altLang="zh-CN" sz="2000" dirty="0">
              <a:latin typeface="+mn-ea"/>
            </a:endParaRPr>
          </a:p>
          <a:p>
            <a:pPr>
              <a:lnSpc>
                <a:spcPct val="150000"/>
              </a:lnSpc>
              <a:buClr>
                <a:schemeClr val="tx1"/>
              </a:buClr>
              <a:buSzPct val="150000"/>
              <a:defRPr/>
            </a:pPr>
            <a:r>
              <a:rPr lang="fr-FR" altLang="zh-CN" sz="2000" dirty="0" smtClean="0">
                <a:latin typeface="+mn-ea"/>
              </a:rPr>
              <a:t>Afin </a:t>
            </a:r>
            <a:r>
              <a:rPr lang="fr-FR" altLang="zh-CN" sz="2000" dirty="0">
                <a:latin typeface="+mn-ea"/>
              </a:rPr>
              <a:t>d'assurer la qualité et la sécurité des traitements médicaux, après recherche et démonstration d'experts, il est déterminé que les unités suivantes sont qualifiées pour effectuer l'évaluation des capacités d'application clinique:</a:t>
            </a:r>
          </a:p>
          <a:p>
            <a:pPr>
              <a:lnSpc>
                <a:spcPct val="150000"/>
              </a:lnSpc>
              <a:buClr>
                <a:schemeClr val="tx1"/>
              </a:buClr>
              <a:buSzPct val="150000"/>
              <a:defRPr/>
            </a:pPr>
            <a:endParaRPr lang="fr-FR" altLang="zh-CN" sz="2000" dirty="0">
              <a:latin typeface="+mn-ea"/>
            </a:endParaRPr>
          </a:p>
          <a:p>
            <a:pPr>
              <a:lnSpc>
                <a:spcPct val="150000"/>
              </a:lnSpc>
              <a:buClr>
                <a:schemeClr val="tx1"/>
              </a:buClr>
              <a:buSzPct val="150000"/>
              <a:defRPr/>
            </a:pPr>
            <a:r>
              <a:rPr lang="fr-FR" altLang="zh-CN" sz="2000" dirty="0">
                <a:latin typeface="+mn-ea"/>
              </a:rPr>
              <a:t>Association médicale de Shanghai: évaluation de la grande majorité des nouvelles technologies</a:t>
            </a:r>
          </a:p>
          <a:p>
            <a:pPr>
              <a:lnSpc>
                <a:spcPct val="150000"/>
              </a:lnSpc>
              <a:buClr>
                <a:schemeClr val="tx1"/>
              </a:buClr>
              <a:buSzPct val="150000"/>
              <a:defRPr/>
            </a:pPr>
            <a:r>
              <a:rPr lang="fr-FR" altLang="zh-CN" sz="2000" dirty="0">
                <a:latin typeface="+mn-ea"/>
              </a:rPr>
              <a:t>Shanghai </a:t>
            </a:r>
            <a:r>
              <a:rPr lang="fr-FR" altLang="zh-CN" sz="2000" dirty="0" err="1">
                <a:latin typeface="+mn-ea"/>
              </a:rPr>
              <a:t>Stomatological</a:t>
            </a:r>
            <a:r>
              <a:rPr lang="fr-FR" altLang="zh-CN" sz="2000" dirty="0">
                <a:latin typeface="+mn-ea"/>
              </a:rPr>
              <a:t> Association: Evaluation des nouvelles technologies liées à la stomatologie</a:t>
            </a:r>
          </a:p>
          <a:p>
            <a:pPr>
              <a:lnSpc>
                <a:spcPct val="150000"/>
              </a:lnSpc>
              <a:buClr>
                <a:schemeClr val="tx1"/>
              </a:buClr>
              <a:buSzPct val="150000"/>
              <a:defRPr/>
            </a:pPr>
            <a:r>
              <a:rPr lang="fr-FR" altLang="zh-CN" sz="2000" dirty="0">
                <a:latin typeface="+mn-ea"/>
              </a:rPr>
              <a:t>Centre d'essais cliniques de Shanghai: évaluation des nouvelles technologies liées aux tests cliniques d'amplification génique, diagnostic moléculaire, puce génétique</a:t>
            </a:r>
            <a:endParaRPr lang="en-US" altLang="zh-CN" sz="2000" dirty="0">
              <a:latin typeface="+mn-ea"/>
            </a:endParaRPr>
          </a:p>
          <a:p>
            <a:pPr marL="0" lvl="0" indent="0">
              <a:lnSpc>
                <a:spcPct val="150000"/>
              </a:lnSpc>
              <a:buClr>
                <a:schemeClr val="tx1"/>
              </a:buClr>
              <a:buSzPct val="150000"/>
              <a:buNone/>
              <a:defRPr/>
            </a:pPr>
            <a:endParaRPr lang="en-US" altLang="zh-CN" sz="2000" dirty="0">
              <a:latin typeface="+mn-ea"/>
            </a:endParaRPr>
          </a:p>
          <a:p>
            <a:pPr marL="0" lvl="0" indent="0">
              <a:lnSpc>
                <a:spcPct val="150000"/>
              </a:lnSpc>
              <a:buClr>
                <a:schemeClr val="tx1"/>
              </a:buClr>
              <a:buSzPct val="150000"/>
              <a:buNone/>
              <a:defRPr/>
            </a:pPr>
            <a:endParaRPr lang="zh-CN" altLang="en-US" sz="2000" dirty="0">
              <a:latin typeface="+mn-ea"/>
            </a:endParaRPr>
          </a:p>
        </p:txBody>
      </p:sp>
      <p:cxnSp>
        <p:nvCxnSpPr>
          <p:cNvPr id="10" name="直接连接符 9"/>
          <p:cNvCxnSpPr>
            <a:stCxn id="12" idx="4"/>
          </p:cNvCxnSpPr>
          <p:nvPr/>
        </p:nvCxnSpPr>
        <p:spPr>
          <a:xfrm>
            <a:off x="4914900" y="2346324"/>
            <a:ext cx="0" cy="3292476"/>
          </a:xfrm>
          <a:prstGeom prst="line">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1" name="ïşľïdè"/>
          <p:cNvGrpSpPr/>
          <p:nvPr/>
        </p:nvGrpSpPr>
        <p:grpSpPr>
          <a:xfrm>
            <a:off x="4603750" y="1724024"/>
            <a:ext cx="622300" cy="622300"/>
            <a:chOff x="4849770" y="4185155"/>
            <a:chExt cx="876958" cy="876956"/>
          </a:xfrm>
        </p:grpSpPr>
        <p:sp>
          <p:nvSpPr>
            <p:cNvPr id="12" name="isḷíďê"/>
            <p:cNvSpPr/>
            <p:nvPr/>
          </p:nvSpPr>
          <p:spPr bwMode="auto">
            <a:xfrm>
              <a:off x="4849770" y="4185155"/>
              <a:ext cx="876958" cy="876956"/>
            </a:xfrm>
            <a:prstGeom prst="ellipse">
              <a:avLst/>
            </a:prstGeom>
            <a:solidFill>
              <a:schemeClr val="accent1"/>
            </a:solidFill>
            <a:ln w="28575">
              <a:solidFill>
                <a:schemeClr val="bg1"/>
              </a:solidFill>
            </a:ln>
            <a:effectLst/>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200"/>
            </a:p>
          </p:txBody>
        </p:sp>
        <p:sp>
          <p:nvSpPr>
            <p:cNvPr id="13" name="îṣlîḍé"/>
            <p:cNvSpPr/>
            <p:nvPr/>
          </p:nvSpPr>
          <p:spPr bwMode="auto">
            <a:xfrm>
              <a:off x="5071137" y="4435624"/>
              <a:ext cx="434232" cy="376038"/>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14" name="标题 1"/>
          <p:cNvSpPr>
            <a:spLocks noGrp="1"/>
          </p:cNvSpPr>
          <p:nvPr>
            <p:ph type="title"/>
          </p:nvPr>
        </p:nvSpPr>
        <p:spPr>
          <a:xfrm>
            <a:off x="669925" y="0"/>
            <a:ext cx="10850563" cy="1028700"/>
          </a:xfrm>
        </p:spPr>
        <p:txBody>
          <a:bodyPr/>
          <a:lstStyle/>
          <a:p>
            <a:r>
              <a:rPr lang="fr-FR" altLang="zh-CN" dirty="0" smtClean="0"/>
              <a:t>Processus </a:t>
            </a:r>
            <a:r>
              <a:rPr lang="fr-FR" altLang="zh-CN" dirty="0"/>
              <a:t>principal</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dirty="0" smtClean="0"/>
              <a:t>Processus </a:t>
            </a:r>
            <a:r>
              <a:rPr lang="fr-FR" altLang="zh-CN" dirty="0"/>
              <a:t>principal</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8</a:t>
            </a:fld>
            <a:endParaRPr lang="zh-CN" altLang="en-US"/>
          </a:p>
        </p:txBody>
      </p:sp>
      <p:sp>
        <p:nvSpPr>
          <p:cNvPr id="6" name="íṣlïḓe"/>
          <p:cNvSpPr/>
          <p:nvPr/>
        </p:nvSpPr>
        <p:spPr>
          <a:xfrm>
            <a:off x="0" y="1130300"/>
            <a:ext cx="4914900" cy="1809749"/>
          </a:xfrm>
          <a:prstGeom prst="rect">
            <a:avLst/>
          </a:prstGeom>
          <a:blipFill>
            <a:blip r:embed="rId3"/>
            <a:srcRect/>
            <a:stretch>
              <a:fillRect t="-40812" b="-40241"/>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8" name="isļîďé"/>
          <p:cNvSpPr txBox="1"/>
          <p:nvPr/>
        </p:nvSpPr>
        <p:spPr>
          <a:xfrm>
            <a:off x="208792" y="3034099"/>
            <a:ext cx="4397973" cy="11811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buSzPct val="25000"/>
            </a:pPr>
            <a:r>
              <a:rPr lang="zh-CN" altLang="en-US" sz="2400" b="1" dirty="0"/>
              <a:t>分类管理</a:t>
            </a:r>
            <a:endParaRPr lang="en-US" altLang="zh-CN" sz="2400" b="1" dirty="0"/>
          </a:p>
        </p:txBody>
      </p:sp>
      <p:sp>
        <p:nvSpPr>
          <p:cNvPr id="9" name="îSļíḋé"/>
          <p:cNvSpPr txBox="1"/>
          <p:nvPr/>
        </p:nvSpPr>
        <p:spPr>
          <a:xfrm>
            <a:off x="5231173" y="2651580"/>
            <a:ext cx="6297452" cy="1615526"/>
          </a:xfrm>
          <a:prstGeom prst="rect">
            <a:avLst/>
          </a:prstGeom>
          <a:noFill/>
          <a:ln>
            <a:noFill/>
          </a:ln>
        </p:spPr>
        <p:txBody>
          <a:bodyPr wrap="square" lIns="91440" tIns="45720" rIns="91440" bIns="45720" anchor="t" anchorCtr="0">
            <a:normAutofit/>
          </a:bodyPr>
          <a:lstStyle>
            <a:defPPr>
              <a:defRPr lang="zh-CN"/>
            </a:defPPr>
            <a:lvl1pPr marL="171450" indent="-171450">
              <a:lnSpc>
                <a:spcPct val="150000"/>
              </a:lnSpc>
              <a:buClr>
                <a:schemeClr val="tx1"/>
              </a:buClr>
              <a:buSzPct val="150000"/>
              <a:buFont typeface="Arial" charset="0"/>
              <a:buChar char="•"/>
              <a:defRPr sz="1600" b="1">
                <a:latin typeface="+mn-ea"/>
              </a:defRPr>
            </a:lvl1pPr>
          </a:lstStyle>
          <a:p>
            <a:pPr>
              <a:lnSpc>
                <a:spcPct val="100000"/>
              </a:lnSpc>
            </a:pPr>
            <a:endParaRPr lang="zh-CN" altLang="en-US" sz="1400" b="0" dirty="0"/>
          </a:p>
        </p:txBody>
      </p:sp>
      <p:cxnSp>
        <p:nvCxnSpPr>
          <p:cNvPr id="10" name="直接连接符 9"/>
          <p:cNvCxnSpPr/>
          <p:nvPr/>
        </p:nvCxnSpPr>
        <p:spPr>
          <a:xfrm>
            <a:off x="4914900" y="1078706"/>
            <a:ext cx="0" cy="4943475"/>
          </a:xfrm>
          <a:prstGeom prst="line">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1" name="ïşľïdè"/>
          <p:cNvGrpSpPr/>
          <p:nvPr/>
        </p:nvGrpSpPr>
        <p:grpSpPr>
          <a:xfrm>
            <a:off x="4603750" y="1528990"/>
            <a:ext cx="622300" cy="622300"/>
            <a:chOff x="4849770" y="4185155"/>
            <a:chExt cx="876958" cy="876956"/>
          </a:xfrm>
        </p:grpSpPr>
        <p:sp>
          <p:nvSpPr>
            <p:cNvPr id="12" name="isḷíďê"/>
            <p:cNvSpPr/>
            <p:nvPr/>
          </p:nvSpPr>
          <p:spPr bwMode="auto">
            <a:xfrm>
              <a:off x="4849770" y="4185155"/>
              <a:ext cx="876958" cy="876956"/>
            </a:xfrm>
            <a:prstGeom prst="ellipse">
              <a:avLst/>
            </a:prstGeom>
            <a:solidFill>
              <a:schemeClr val="accent1"/>
            </a:solidFill>
            <a:ln w="28575">
              <a:solidFill>
                <a:schemeClr val="bg1"/>
              </a:solidFill>
            </a:ln>
            <a:effectLst/>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200"/>
            </a:p>
          </p:txBody>
        </p:sp>
        <p:sp>
          <p:nvSpPr>
            <p:cNvPr id="13" name="îṣlîḍé"/>
            <p:cNvSpPr/>
            <p:nvPr/>
          </p:nvSpPr>
          <p:spPr bwMode="auto">
            <a:xfrm>
              <a:off x="5071137" y="4435624"/>
              <a:ext cx="434232" cy="376038"/>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nvGrpSpPr>
          <p:cNvPr id="14" name="ïşľïdè"/>
          <p:cNvGrpSpPr/>
          <p:nvPr/>
        </p:nvGrpSpPr>
        <p:grpSpPr>
          <a:xfrm>
            <a:off x="4598627" y="4706710"/>
            <a:ext cx="622300" cy="622300"/>
            <a:chOff x="4849770" y="4185155"/>
            <a:chExt cx="876958" cy="876956"/>
          </a:xfrm>
        </p:grpSpPr>
        <p:sp>
          <p:nvSpPr>
            <p:cNvPr id="15" name="isḷíďê"/>
            <p:cNvSpPr/>
            <p:nvPr/>
          </p:nvSpPr>
          <p:spPr bwMode="auto">
            <a:xfrm>
              <a:off x="4849770" y="4185155"/>
              <a:ext cx="876958" cy="876956"/>
            </a:xfrm>
            <a:prstGeom prst="ellipse">
              <a:avLst/>
            </a:prstGeom>
            <a:solidFill>
              <a:schemeClr val="accent1"/>
            </a:solidFill>
            <a:ln w="28575">
              <a:solidFill>
                <a:schemeClr val="bg1"/>
              </a:solidFill>
            </a:ln>
            <a:effectLst/>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200"/>
            </a:p>
          </p:txBody>
        </p:sp>
        <p:sp>
          <p:nvSpPr>
            <p:cNvPr id="16" name="îṣlîḍé"/>
            <p:cNvSpPr/>
            <p:nvPr/>
          </p:nvSpPr>
          <p:spPr bwMode="auto">
            <a:xfrm>
              <a:off x="5071137" y="4435624"/>
              <a:ext cx="434232" cy="376038"/>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17" name="îSļíḋé"/>
          <p:cNvSpPr txBox="1"/>
          <p:nvPr/>
        </p:nvSpPr>
        <p:spPr>
          <a:xfrm>
            <a:off x="5231173" y="2733835"/>
            <a:ext cx="6297452" cy="1615526"/>
          </a:xfrm>
          <a:prstGeom prst="rect">
            <a:avLst/>
          </a:prstGeom>
          <a:noFill/>
          <a:ln>
            <a:noFill/>
          </a:ln>
        </p:spPr>
        <p:txBody>
          <a:bodyPr wrap="square" lIns="91440" tIns="45720" rIns="91440" bIns="45720" anchor="t" anchorCtr="0">
            <a:normAutofit fontScale="85000" lnSpcReduction="20000"/>
          </a:bodyPr>
          <a:lstStyle>
            <a:defPPr>
              <a:defRPr lang="zh-CN"/>
            </a:defPPr>
            <a:lvl1pPr marL="171450" indent="-171450">
              <a:lnSpc>
                <a:spcPct val="160000"/>
              </a:lnSpc>
              <a:buFont typeface="Arial" charset="0"/>
              <a:buChar char="•"/>
              <a:defRPr sz="1100"/>
            </a:lvl1pPr>
          </a:lstStyle>
          <a:p>
            <a:pPr marL="0" lvl="0" indent="0">
              <a:lnSpc>
                <a:spcPct val="100000"/>
              </a:lnSpc>
              <a:buClr>
                <a:schemeClr val="tx1"/>
              </a:buClr>
              <a:buSzPct val="150000"/>
              <a:buNone/>
              <a:defRPr/>
            </a:pPr>
            <a:r>
              <a:rPr lang="fr-FR" altLang="zh-CN" sz="1400" b="1" dirty="0" smtClean="0">
                <a:solidFill>
                  <a:srgbClr val="FF0000"/>
                </a:solidFill>
                <a:latin typeface="+mn-ea"/>
              </a:rPr>
              <a:t>Technologie </a:t>
            </a:r>
            <a:r>
              <a:rPr lang="fr-FR" altLang="zh-CN" sz="1400" b="1" dirty="0">
                <a:solidFill>
                  <a:srgbClr val="FF0000"/>
                </a:solidFill>
                <a:latin typeface="+mn-ea"/>
              </a:rPr>
              <a:t>restreinte</a:t>
            </a:r>
          </a:p>
          <a:p>
            <a:pPr marL="0" lvl="0" indent="0">
              <a:lnSpc>
                <a:spcPct val="100000"/>
              </a:lnSpc>
              <a:buClr>
                <a:schemeClr val="tx1"/>
              </a:buClr>
              <a:buSzPct val="150000"/>
              <a:buNone/>
              <a:defRPr/>
            </a:pPr>
            <a:endParaRPr lang="fr-FR" altLang="zh-CN" sz="1400" b="1" dirty="0">
              <a:solidFill>
                <a:srgbClr val="FF0000"/>
              </a:solidFill>
              <a:latin typeface="+mn-ea"/>
            </a:endParaRPr>
          </a:p>
          <a:p>
            <a:pPr marL="0" lvl="0" indent="0">
              <a:lnSpc>
                <a:spcPct val="100000"/>
              </a:lnSpc>
              <a:buClr>
                <a:schemeClr val="tx1"/>
              </a:buClr>
              <a:buSzPct val="150000"/>
              <a:buNone/>
              <a:defRPr/>
            </a:pPr>
            <a:r>
              <a:rPr lang="fr-FR" altLang="zh-CN" sz="1400" b="1" dirty="0">
                <a:solidFill>
                  <a:srgbClr val="FF0000"/>
                </a:solidFill>
                <a:latin typeface="+mn-ea"/>
              </a:rPr>
              <a:t>Difficulté technique, risque élevé, exigences professionnelles élevées pour les capacités de service et les niveaux de personnel des institutions médicales et la nécessité de mettre en place des conditions limitées de technologie médicale, ou la nécessité de consommer des ressources rares, impliquent des risques éthiques majeurs ou ont des besoins d'application clinique déraisonnables La technologie médicale sous gestion clé doit être incluse dans la liste des "technologies restreintes" et la mise en œuvre de la gestion des enregistrements</a:t>
            </a:r>
            <a:endParaRPr lang="zh-CN" altLang="en-US" sz="1400" b="1" dirty="0">
              <a:solidFill>
                <a:srgbClr val="FF0000"/>
              </a:solidFill>
              <a:latin typeface="+mn-ea"/>
            </a:endParaRPr>
          </a:p>
        </p:txBody>
      </p:sp>
      <p:sp>
        <p:nvSpPr>
          <p:cNvPr id="18" name="îSļíḋé"/>
          <p:cNvSpPr txBox="1"/>
          <p:nvPr/>
        </p:nvSpPr>
        <p:spPr>
          <a:xfrm>
            <a:off x="5231173" y="1146727"/>
            <a:ext cx="6297452" cy="1386826"/>
          </a:xfrm>
          <a:prstGeom prst="rect">
            <a:avLst/>
          </a:prstGeom>
          <a:noFill/>
          <a:ln>
            <a:noFill/>
          </a:ln>
        </p:spPr>
        <p:txBody>
          <a:bodyPr wrap="square" lIns="91440" tIns="45720" rIns="91440" bIns="45720" anchor="t" anchorCtr="0">
            <a:normAutofit fontScale="70000" lnSpcReduction="20000"/>
          </a:bodyPr>
          <a:lstStyle>
            <a:defPPr>
              <a:defRPr lang="zh-CN"/>
            </a:defPPr>
            <a:lvl1pPr marL="171450" indent="-171450">
              <a:lnSpc>
                <a:spcPct val="160000"/>
              </a:lnSpc>
              <a:buFont typeface="Arial" charset="0"/>
              <a:buChar char="•"/>
              <a:defRPr sz="1100"/>
            </a:lvl1pPr>
          </a:lstStyle>
          <a:p>
            <a:pPr marL="0" indent="0">
              <a:lnSpc>
                <a:spcPct val="120000"/>
              </a:lnSpc>
              <a:buClr>
                <a:schemeClr val="tx1"/>
              </a:buClr>
              <a:buSzPct val="150000"/>
              <a:buNone/>
              <a:defRPr/>
            </a:pPr>
            <a:r>
              <a:rPr lang="fr-FR" altLang="zh-CN" sz="1400" b="1" dirty="0" smtClean="0">
                <a:solidFill>
                  <a:srgbClr val="FF0000"/>
                </a:solidFill>
                <a:latin typeface="+mn-ea"/>
              </a:rPr>
              <a:t>Technologie </a:t>
            </a:r>
            <a:r>
              <a:rPr lang="fr-FR" altLang="zh-CN" sz="1400" b="1" dirty="0">
                <a:solidFill>
                  <a:srgbClr val="FF0000"/>
                </a:solidFill>
                <a:latin typeface="+mn-ea"/>
              </a:rPr>
              <a:t>interdite</a:t>
            </a:r>
          </a:p>
          <a:p>
            <a:pPr marL="0" indent="0">
              <a:lnSpc>
                <a:spcPct val="120000"/>
              </a:lnSpc>
              <a:buClr>
                <a:schemeClr val="tx1"/>
              </a:buClr>
              <a:buSzPct val="150000"/>
              <a:buNone/>
              <a:defRPr/>
            </a:pPr>
            <a:endParaRPr lang="fr-FR" altLang="zh-CN" sz="1400" b="1" dirty="0">
              <a:solidFill>
                <a:srgbClr val="FF0000"/>
              </a:solidFill>
              <a:latin typeface="+mn-ea"/>
            </a:endParaRPr>
          </a:p>
          <a:p>
            <a:pPr marL="0" indent="0">
              <a:lnSpc>
                <a:spcPct val="120000"/>
              </a:lnSpc>
              <a:buClr>
                <a:schemeClr val="tx1"/>
              </a:buClr>
              <a:buSzPct val="150000"/>
              <a:buNone/>
              <a:defRPr/>
            </a:pPr>
            <a:r>
              <a:rPr lang="fr-FR" altLang="zh-CN" sz="1400" b="1" dirty="0">
                <a:solidFill>
                  <a:srgbClr val="FF0000"/>
                </a:solidFill>
                <a:latin typeface="+mn-ea"/>
              </a:rPr>
              <a:t>Les technologies médicales dont </a:t>
            </a:r>
            <a:r>
              <a:rPr lang="fr-FR" altLang="zh-CN" sz="1400" b="1" dirty="0" smtClean="0">
                <a:solidFill>
                  <a:srgbClr val="FF0000"/>
                </a:solidFill>
                <a:latin typeface="+mn-ea"/>
              </a:rPr>
              <a:t>l‘innocuité </a:t>
            </a:r>
            <a:r>
              <a:rPr lang="fr-FR" altLang="zh-CN" sz="1400" b="1" dirty="0">
                <a:solidFill>
                  <a:srgbClr val="FF0000"/>
                </a:solidFill>
                <a:latin typeface="+mn-ea"/>
              </a:rPr>
              <a:t>et </a:t>
            </a:r>
            <a:r>
              <a:rPr lang="fr-FR" altLang="zh-CN" sz="1400" b="1" dirty="0" smtClean="0">
                <a:solidFill>
                  <a:srgbClr val="FF0000"/>
                </a:solidFill>
                <a:latin typeface="+mn-ea"/>
              </a:rPr>
              <a:t>l’efficacité </a:t>
            </a:r>
            <a:r>
              <a:rPr lang="fr-FR" altLang="zh-CN" sz="1400" b="1" dirty="0">
                <a:solidFill>
                  <a:srgbClr val="FF0000"/>
                </a:solidFill>
                <a:latin typeface="+mn-ea"/>
              </a:rPr>
              <a:t>sont inexactes, ou les technologies médicales présentant des problèmes éthiques majeurs, ou les technologies médicales qui ont été cliniquement éliminées et les nouvelles technologies médicales qui </a:t>
            </a:r>
            <a:r>
              <a:rPr lang="fr-FR" altLang="zh-CN" sz="1400" b="1" dirty="0" smtClean="0">
                <a:solidFill>
                  <a:srgbClr val="FF0000"/>
                </a:solidFill>
                <a:latin typeface="+mn-ea"/>
              </a:rPr>
              <a:t>n‘ont </a:t>
            </a:r>
            <a:r>
              <a:rPr lang="fr-FR" altLang="zh-CN" sz="1400" b="1" dirty="0">
                <a:solidFill>
                  <a:srgbClr val="FF0000"/>
                </a:solidFill>
                <a:latin typeface="+mn-ea"/>
              </a:rPr>
              <a:t>pas été démontrées par la recherche clinique sont incluses dans la liste des «technologies interdites» et leur </a:t>
            </a:r>
            <a:r>
              <a:rPr lang="fr-FR" altLang="zh-CN" sz="1400" b="1" dirty="0" smtClean="0">
                <a:solidFill>
                  <a:srgbClr val="FF0000"/>
                </a:solidFill>
                <a:latin typeface="+mn-ea"/>
              </a:rPr>
              <a:t>application clinique</a:t>
            </a:r>
            <a:r>
              <a:rPr lang="zh-CN" altLang="fr-FR" sz="1400" b="1" dirty="0" smtClean="0">
                <a:solidFill>
                  <a:srgbClr val="FF0000"/>
                </a:solidFill>
                <a:latin typeface="+mn-ea"/>
              </a:rPr>
              <a:t> </a:t>
            </a:r>
            <a:r>
              <a:rPr lang="fr-FR" altLang="zh-CN" sz="1400" b="1" dirty="0" smtClean="0">
                <a:solidFill>
                  <a:srgbClr val="FF0000"/>
                </a:solidFill>
                <a:latin typeface="+mn-ea"/>
              </a:rPr>
              <a:t>est </a:t>
            </a:r>
            <a:r>
              <a:rPr lang="fr-FR" altLang="zh-CN" sz="1400" b="1" dirty="0">
                <a:solidFill>
                  <a:srgbClr val="FF0000"/>
                </a:solidFill>
                <a:latin typeface="+mn-ea"/>
              </a:rPr>
              <a:t>interdite. </a:t>
            </a:r>
            <a:endParaRPr lang="zh-CN" altLang="en-US" sz="1400" b="1" dirty="0">
              <a:solidFill>
                <a:srgbClr val="FF0000"/>
              </a:solidFill>
              <a:latin typeface="+mn-ea"/>
            </a:endParaRPr>
          </a:p>
        </p:txBody>
      </p:sp>
      <p:grpSp>
        <p:nvGrpSpPr>
          <p:cNvPr id="19" name="ïşľïdè"/>
          <p:cNvGrpSpPr/>
          <p:nvPr/>
        </p:nvGrpSpPr>
        <p:grpSpPr>
          <a:xfrm>
            <a:off x="4598627" y="3034099"/>
            <a:ext cx="622300" cy="622300"/>
            <a:chOff x="4849770" y="4185155"/>
            <a:chExt cx="876958" cy="876956"/>
          </a:xfrm>
        </p:grpSpPr>
        <p:sp>
          <p:nvSpPr>
            <p:cNvPr id="20" name="isḷíďê"/>
            <p:cNvSpPr/>
            <p:nvPr/>
          </p:nvSpPr>
          <p:spPr bwMode="auto">
            <a:xfrm>
              <a:off x="4849770" y="4185155"/>
              <a:ext cx="876958" cy="876956"/>
            </a:xfrm>
            <a:prstGeom prst="ellipse">
              <a:avLst/>
            </a:prstGeom>
            <a:solidFill>
              <a:schemeClr val="accent1"/>
            </a:solidFill>
            <a:ln w="28575">
              <a:solidFill>
                <a:schemeClr val="bg1"/>
              </a:solidFill>
            </a:ln>
            <a:effectLst/>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200"/>
            </a:p>
          </p:txBody>
        </p:sp>
        <p:sp>
          <p:nvSpPr>
            <p:cNvPr id="21" name="îṣlîḍé"/>
            <p:cNvSpPr/>
            <p:nvPr/>
          </p:nvSpPr>
          <p:spPr bwMode="auto">
            <a:xfrm>
              <a:off x="5071137" y="4435624"/>
              <a:ext cx="434232" cy="376038"/>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2" name="îSļíḋé"/>
          <p:cNvSpPr txBox="1"/>
          <p:nvPr/>
        </p:nvSpPr>
        <p:spPr>
          <a:xfrm>
            <a:off x="5231173" y="4624937"/>
            <a:ext cx="6297452" cy="1615526"/>
          </a:xfrm>
          <a:prstGeom prst="rect">
            <a:avLst/>
          </a:prstGeom>
          <a:noFill/>
          <a:ln>
            <a:noFill/>
          </a:ln>
        </p:spPr>
        <p:txBody>
          <a:bodyPr wrap="square" lIns="91440" tIns="45720" rIns="91440" bIns="45720" anchor="t" anchorCtr="0">
            <a:normAutofit fontScale="92500" lnSpcReduction="20000"/>
          </a:bodyPr>
          <a:lstStyle>
            <a:defPPr>
              <a:defRPr lang="zh-CN"/>
            </a:defPPr>
            <a:lvl1pPr marL="171450" indent="-171450">
              <a:lnSpc>
                <a:spcPct val="160000"/>
              </a:lnSpc>
              <a:buFont typeface="Arial" charset="0"/>
              <a:buChar char="•"/>
              <a:defRPr sz="1100"/>
            </a:lvl1pPr>
          </a:lstStyle>
          <a:p>
            <a:pPr marL="0" lvl="0" indent="0">
              <a:lnSpc>
                <a:spcPct val="100000"/>
              </a:lnSpc>
              <a:buClr>
                <a:schemeClr val="tx1"/>
              </a:buClr>
              <a:buSzPct val="150000"/>
              <a:buNone/>
              <a:defRPr/>
            </a:pPr>
            <a:endParaRPr lang="fr-FR" altLang="zh-CN" sz="1400" b="1" dirty="0" smtClean="0">
              <a:solidFill>
                <a:srgbClr val="FF0000"/>
              </a:solidFill>
              <a:latin typeface="+mn-ea"/>
            </a:endParaRPr>
          </a:p>
          <a:p>
            <a:pPr marL="0" lvl="0" indent="0">
              <a:lnSpc>
                <a:spcPct val="100000"/>
              </a:lnSpc>
              <a:buClr>
                <a:schemeClr val="tx1"/>
              </a:buClr>
              <a:buSzPct val="150000"/>
              <a:buNone/>
              <a:defRPr/>
            </a:pPr>
            <a:r>
              <a:rPr lang="fr-FR" altLang="zh-CN" sz="1400" b="1" dirty="0">
                <a:solidFill>
                  <a:srgbClr val="FF0000"/>
                </a:solidFill>
                <a:latin typeface="+mn-ea"/>
              </a:rPr>
              <a:t>Technologie réalisée à la discrétion de l'établissement médical</a:t>
            </a:r>
          </a:p>
          <a:p>
            <a:pPr marL="0" lvl="0" indent="0">
              <a:lnSpc>
                <a:spcPct val="100000"/>
              </a:lnSpc>
              <a:buClr>
                <a:schemeClr val="tx1"/>
              </a:buClr>
              <a:buSzPct val="150000"/>
              <a:buNone/>
              <a:defRPr/>
            </a:pPr>
            <a:endParaRPr lang="fr-FR" altLang="zh-CN" sz="1400" b="1" dirty="0">
              <a:solidFill>
                <a:srgbClr val="FF0000"/>
              </a:solidFill>
              <a:latin typeface="+mn-ea"/>
            </a:endParaRPr>
          </a:p>
          <a:p>
            <a:pPr marL="0" lvl="0" indent="0">
              <a:lnSpc>
                <a:spcPct val="100000"/>
              </a:lnSpc>
              <a:buClr>
                <a:schemeClr val="tx1"/>
              </a:buClr>
              <a:buSzPct val="150000"/>
              <a:buNone/>
              <a:defRPr/>
            </a:pPr>
            <a:r>
              <a:rPr lang="fr-FR" altLang="zh-CN" sz="1400" b="1" dirty="0">
                <a:solidFill>
                  <a:srgbClr val="FF0000"/>
                </a:solidFill>
                <a:latin typeface="+mn-ea"/>
              </a:rPr>
              <a:t>Se réfère principalement à la technologie médicale qui n'est pas incluse dans le catalogue des technologies interdites et des technologies restreintes. Les institutions médicales peuvent décider de réaliser des applications cliniques en fonction de leurs propres fonctions, tâches et capacités techniques. Les nouvelles technologies qui tombent dans cette situation peuvent être lancées seules sans classement.</a:t>
            </a:r>
            <a:endParaRPr lang="zh-CN" altLang="en-US" sz="1400" b="1" dirty="0">
              <a:solidFill>
                <a:srgbClr val="FF0000"/>
              </a:solidFill>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dirty="0" smtClean="0"/>
              <a:t>Processus </a:t>
            </a:r>
            <a:r>
              <a:rPr lang="fr-FR" altLang="zh-CN" dirty="0"/>
              <a:t>principal</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9</a:t>
            </a:fld>
            <a:endParaRPr lang="zh-CN" altLang="en-US"/>
          </a:p>
        </p:txBody>
      </p:sp>
      <p:sp>
        <p:nvSpPr>
          <p:cNvPr id="6" name="íṣlïḓe"/>
          <p:cNvSpPr/>
          <p:nvPr/>
        </p:nvSpPr>
        <p:spPr>
          <a:xfrm>
            <a:off x="0" y="1130300"/>
            <a:ext cx="4914900" cy="1809749"/>
          </a:xfrm>
          <a:prstGeom prst="rect">
            <a:avLst/>
          </a:prstGeom>
          <a:blipFill>
            <a:blip r:embed="rId3"/>
            <a:srcRect/>
            <a:stretch>
              <a:fillRect t="-40812" b="-40241"/>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8" name="isļîďé"/>
          <p:cNvSpPr txBox="1"/>
          <p:nvPr/>
        </p:nvSpPr>
        <p:spPr>
          <a:xfrm>
            <a:off x="220727" y="3035299"/>
            <a:ext cx="4540110" cy="11811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buSzPct val="25000"/>
            </a:pPr>
            <a:r>
              <a:rPr lang="fr-FR" altLang="zh-CN" sz="2400" b="1" dirty="0"/>
              <a:t>Technologie </a:t>
            </a:r>
            <a:r>
              <a:rPr lang="fr-FR" altLang="zh-CN" sz="2400" b="1" dirty="0" smtClean="0"/>
              <a:t>restreinte</a:t>
            </a:r>
            <a:endParaRPr lang="fr-FR" altLang="zh-CN" sz="2400" b="1" dirty="0" smtClean="0"/>
          </a:p>
        </p:txBody>
      </p:sp>
      <p:sp>
        <p:nvSpPr>
          <p:cNvPr id="9" name="îSļíḋé"/>
          <p:cNvSpPr txBox="1"/>
          <p:nvPr/>
        </p:nvSpPr>
        <p:spPr>
          <a:xfrm>
            <a:off x="5223035" y="1130300"/>
            <a:ext cx="6297452" cy="5316543"/>
          </a:xfrm>
          <a:prstGeom prst="rect">
            <a:avLst/>
          </a:prstGeom>
          <a:noFill/>
          <a:ln>
            <a:noFill/>
          </a:ln>
        </p:spPr>
        <p:txBody>
          <a:bodyPr wrap="square" lIns="91440" tIns="45720" rIns="91440" bIns="45720" anchor="t" anchorCtr="0">
            <a:normAutofit fontScale="85000" lnSpcReduction="20000"/>
          </a:bodyPr>
          <a:lstStyle>
            <a:defPPr>
              <a:defRPr lang="zh-CN"/>
            </a:defPPr>
            <a:lvl1pPr marL="171450" indent="-171450">
              <a:lnSpc>
                <a:spcPct val="160000"/>
              </a:lnSpc>
              <a:buFont typeface="Arial" charset="0"/>
              <a:buChar char="•"/>
              <a:defRPr sz="1100"/>
            </a:lvl1pPr>
          </a:lstStyle>
          <a:p>
            <a:pPr marL="0" lvl="0" indent="0">
              <a:lnSpc>
                <a:spcPct val="150000"/>
              </a:lnSpc>
              <a:buClr>
                <a:schemeClr val="tx1"/>
              </a:buClr>
              <a:buSzPct val="150000"/>
              <a:buNone/>
              <a:defRPr/>
            </a:pPr>
            <a:endParaRPr lang="fr-FR" altLang="zh-CN" sz="1800" dirty="0" smtClean="0">
              <a:latin typeface="+mn-ea"/>
            </a:endParaRPr>
          </a:p>
          <a:p>
            <a:pPr marL="0" lvl="0" indent="0">
              <a:lnSpc>
                <a:spcPct val="150000"/>
              </a:lnSpc>
              <a:buClr>
                <a:schemeClr val="tx1"/>
              </a:buClr>
              <a:buSzPct val="150000"/>
              <a:buNone/>
              <a:defRPr/>
            </a:pPr>
            <a:r>
              <a:rPr lang="fr-FR" altLang="zh-CN" sz="1800" dirty="0">
                <a:latin typeface="+mn-ea"/>
              </a:rPr>
              <a:t>Si la technologie est évaluée comme une technologie restreinte</a:t>
            </a:r>
          </a:p>
          <a:p>
            <a:pPr marL="0" lvl="0" indent="0">
              <a:lnSpc>
                <a:spcPct val="150000"/>
              </a:lnSpc>
              <a:buClr>
                <a:schemeClr val="tx1"/>
              </a:buClr>
              <a:buSzPct val="150000"/>
              <a:buNone/>
              <a:defRPr/>
            </a:pPr>
            <a:endParaRPr lang="fr-FR" altLang="zh-CN" sz="1800" dirty="0">
              <a:latin typeface="+mn-ea"/>
            </a:endParaRPr>
          </a:p>
          <a:p>
            <a:pPr marL="0" lvl="0" indent="0">
              <a:lnSpc>
                <a:spcPct val="150000"/>
              </a:lnSpc>
              <a:buClr>
                <a:schemeClr val="tx1"/>
              </a:buClr>
              <a:buSzPct val="150000"/>
              <a:buNone/>
              <a:defRPr/>
            </a:pPr>
            <a:r>
              <a:rPr lang="fr-FR" altLang="zh-CN" sz="1800" dirty="0">
                <a:latin typeface="+mn-ea"/>
              </a:rPr>
              <a:t>L'organisation d'évaluation tierce organise et formule la norme de gestion (ou condition de dépôt) de la nouvelle technologie d'application clinique, et la Commission de la santé municipale publie la norme de gestion (ou condition de dépôt) de la nouvelle technologie d'application clinique sur le site Web du </a:t>
            </a:r>
            <a:r>
              <a:rPr lang="fr-FR" altLang="zh-CN" sz="1800" dirty="0" err="1">
                <a:latin typeface="+mn-ea"/>
              </a:rPr>
              <a:t>OneNet</a:t>
            </a:r>
            <a:r>
              <a:rPr lang="fr-FR" altLang="zh-CN" sz="1800" dirty="0">
                <a:latin typeface="+mn-ea"/>
              </a:rPr>
              <a:t> de la ville.</a:t>
            </a:r>
          </a:p>
          <a:p>
            <a:pPr marL="0" lvl="0" indent="0">
              <a:lnSpc>
                <a:spcPct val="150000"/>
              </a:lnSpc>
              <a:buClr>
                <a:schemeClr val="tx1"/>
              </a:buClr>
              <a:buSzPct val="150000"/>
              <a:buNone/>
              <a:defRPr/>
            </a:pPr>
            <a:endParaRPr lang="fr-FR" altLang="zh-CN" sz="1800" dirty="0">
              <a:latin typeface="+mn-ea"/>
            </a:endParaRPr>
          </a:p>
          <a:p>
            <a:pPr marL="0" lvl="0" indent="0">
              <a:lnSpc>
                <a:spcPct val="150000"/>
              </a:lnSpc>
              <a:buClr>
                <a:schemeClr val="tx1"/>
              </a:buClr>
              <a:buSzPct val="150000"/>
              <a:buNone/>
              <a:defRPr/>
            </a:pPr>
            <a:r>
              <a:rPr lang="fr-FR" altLang="zh-CN" sz="1800" dirty="0">
                <a:latin typeface="+mn-ea"/>
              </a:rPr>
              <a:t>L'institution médicale sollicitant une évaluation doit déposer un dossier conformément aux normes techniques de gestion (ou conditions de dépôt).</a:t>
            </a:r>
          </a:p>
          <a:p>
            <a:pPr marL="0" lvl="0" indent="0">
              <a:lnSpc>
                <a:spcPct val="150000"/>
              </a:lnSpc>
              <a:buClr>
                <a:schemeClr val="tx1"/>
              </a:buClr>
              <a:buSzPct val="150000"/>
              <a:buNone/>
              <a:defRPr/>
            </a:pPr>
            <a:endParaRPr lang="fr-FR" altLang="zh-CN" sz="1800" dirty="0">
              <a:latin typeface="+mn-ea"/>
            </a:endParaRPr>
          </a:p>
          <a:p>
            <a:pPr marL="0" lvl="0" indent="0">
              <a:lnSpc>
                <a:spcPct val="150000"/>
              </a:lnSpc>
              <a:buClr>
                <a:schemeClr val="tx1"/>
              </a:buClr>
              <a:buSzPct val="150000"/>
              <a:buNone/>
              <a:defRPr/>
            </a:pPr>
            <a:r>
              <a:rPr lang="fr-FR" altLang="zh-CN" sz="1800" dirty="0">
                <a:latin typeface="+mn-ea"/>
              </a:rPr>
              <a:t>Si d'autres institutions médicales prévoient de suivre l'application clinique de la nouvelle technologie, elles déposeront également un dossier conformément au règlement.</a:t>
            </a:r>
            <a:endParaRPr lang="zh-CN" altLang="en-US" sz="1800" dirty="0">
              <a:latin typeface="+mn-ea"/>
            </a:endParaRPr>
          </a:p>
        </p:txBody>
      </p:sp>
      <p:cxnSp>
        <p:nvCxnSpPr>
          <p:cNvPr id="10" name="直接连接符 9"/>
          <p:cNvCxnSpPr>
            <a:stCxn id="12" idx="4"/>
          </p:cNvCxnSpPr>
          <p:nvPr/>
        </p:nvCxnSpPr>
        <p:spPr>
          <a:xfrm>
            <a:off x="4914900" y="2346324"/>
            <a:ext cx="0" cy="3292476"/>
          </a:xfrm>
          <a:prstGeom prst="line">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1" name="ïşľïdè"/>
          <p:cNvGrpSpPr/>
          <p:nvPr/>
        </p:nvGrpSpPr>
        <p:grpSpPr>
          <a:xfrm>
            <a:off x="4603750" y="1724024"/>
            <a:ext cx="622300" cy="622300"/>
            <a:chOff x="4849770" y="4185155"/>
            <a:chExt cx="876958" cy="876956"/>
          </a:xfrm>
        </p:grpSpPr>
        <p:sp>
          <p:nvSpPr>
            <p:cNvPr id="12" name="isḷíďê"/>
            <p:cNvSpPr/>
            <p:nvPr/>
          </p:nvSpPr>
          <p:spPr bwMode="auto">
            <a:xfrm>
              <a:off x="4849770" y="4185155"/>
              <a:ext cx="876958" cy="876956"/>
            </a:xfrm>
            <a:prstGeom prst="ellipse">
              <a:avLst/>
            </a:prstGeom>
            <a:solidFill>
              <a:schemeClr val="accent1"/>
            </a:solidFill>
            <a:ln w="28575">
              <a:solidFill>
                <a:schemeClr val="bg1"/>
              </a:solidFill>
            </a:ln>
            <a:effectLst/>
          </p:spPr>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200"/>
            </a:p>
          </p:txBody>
        </p:sp>
        <p:sp>
          <p:nvSpPr>
            <p:cNvPr id="13" name="îṣlîḍé"/>
            <p:cNvSpPr/>
            <p:nvPr/>
          </p:nvSpPr>
          <p:spPr bwMode="auto">
            <a:xfrm>
              <a:off x="5071137" y="4435624"/>
              <a:ext cx="434232" cy="376038"/>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ags/tag3.xml><?xml version="1.0" encoding="utf-8"?>
<p:tagLst xmlns:a="http://schemas.openxmlformats.org/drawingml/2006/main" xmlns:r="http://schemas.openxmlformats.org/officeDocument/2006/relationships" xmlns:p="http://schemas.openxmlformats.org/presentationml/2006/main">
  <p:tag name="ISLIDE.DIAGRAM" val="267032"/>
</p:tagLst>
</file>

<file path=ppt/tags/tag4.xml><?xml version="1.0" encoding="utf-8"?>
<p:tagLst xmlns:a="http://schemas.openxmlformats.org/drawingml/2006/main" xmlns:r="http://schemas.openxmlformats.org/officeDocument/2006/relationships" xmlns:p="http://schemas.openxmlformats.org/presentationml/2006/main">
  <p:tag name="ISLIDE.DIAGRAM" val="#332176;"/>
</p:tagLst>
</file>

<file path=ppt/tags/tag5.xml><?xml version="1.0" encoding="utf-8"?>
<p:tagLst xmlns:a="http://schemas.openxmlformats.org/drawingml/2006/main" xmlns:r="http://schemas.openxmlformats.org/officeDocument/2006/relationships" xmlns:p="http://schemas.openxmlformats.org/presentationml/2006/main">
  <p:tag name="ISLIDE.DIAGRAM" val="#332176"/>
</p:tagLst>
</file>

<file path=ppt/tags/tag6.xml><?xml version="1.0" encoding="utf-8"?>
<p:tagLst xmlns:a="http://schemas.openxmlformats.org/drawingml/2006/main" xmlns:r="http://schemas.openxmlformats.org/officeDocument/2006/relationships" xmlns:p="http://schemas.openxmlformats.org/presentationml/2006/main">
  <p:tag name="ISLIDE.DIAGRAM" val="27240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1Smkff3fSzGMOuItfjj3Fw"/>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172A40"/>
      </a:accent1>
      <a:accent2>
        <a:srgbClr val="81A3B9"/>
      </a:accent2>
      <a:accent3>
        <a:srgbClr val="506B94"/>
      </a:accent3>
      <a:accent4>
        <a:srgbClr val="BECCD7"/>
      </a:accent4>
      <a:accent5>
        <a:srgbClr val="7B94AA"/>
      </a:accent5>
      <a:accent6>
        <a:srgbClr val="8CABEF"/>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172A40"/>
    </a:accent1>
    <a:accent2>
      <a:srgbClr val="81A3B9"/>
    </a:accent2>
    <a:accent3>
      <a:srgbClr val="506B94"/>
    </a:accent3>
    <a:accent4>
      <a:srgbClr val="BECCD7"/>
    </a:accent4>
    <a:accent5>
      <a:srgbClr val="7B94AA"/>
    </a:accent5>
    <a:accent6>
      <a:srgbClr val="8CABEF"/>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172A40"/>
    </a:accent1>
    <a:accent2>
      <a:srgbClr val="81A3B9"/>
    </a:accent2>
    <a:accent3>
      <a:srgbClr val="506B94"/>
    </a:accent3>
    <a:accent4>
      <a:srgbClr val="BECCD7"/>
    </a:accent4>
    <a:accent5>
      <a:srgbClr val="7B94AA"/>
    </a:accent5>
    <a:accent6>
      <a:srgbClr val="8CABEF"/>
    </a:accent6>
    <a:hlink>
      <a:srgbClr val="4276AA"/>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4"/>
    </a:dk2>
    <a:lt2>
      <a:srgbClr val="F0F0F0"/>
    </a:lt2>
    <a:accent1>
      <a:srgbClr val="172A40"/>
    </a:accent1>
    <a:accent2>
      <a:srgbClr val="81A3B9"/>
    </a:accent2>
    <a:accent3>
      <a:srgbClr val="506B94"/>
    </a:accent3>
    <a:accent4>
      <a:srgbClr val="BECCD7"/>
    </a:accent4>
    <a:accent5>
      <a:srgbClr val="7B94AA"/>
    </a:accent5>
    <a:accent6>
      <a:srgbClr val="8CABEF"/>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27</TotalTime>
  <Words>1243</Words>
  <Application>Microsoft Office PowerPoint</Application>
  <PresentationFormat>Grand écran</PresentationFormat>
  <Paragraphs>110</Paragraphs>
  <Slides>13</Slides>
  <Notes>12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1" baseType="lpstr">
      <vt:lpstr>微软雅黑</vt:lpstr>
      <vt:lpstr>宋体</vt:lpstr>
      <vt:lpstr>华文楷体</vt:lpstr>
      <vt:lpstr>Arial</vt:lpstr>
      <vt:lpstr>Calibri</vt:lpstr>
      <vt:lpstr>Impact</vt:lpstr>
      <vt:lpstr>主题5</vt:lpstr>
      <vt:lpstr>think-cell Slide</vt:lpstr>
      <vt:lpstr> Pratique et réflexion sur l'évaluation des nouvelles technologies médicales à Shanghai</vt:lpstr>
      <vt:lpstr>Présentation PowerPoint</vt:lpstr>
      <vt:lpstr> Notre pratique </vt:lpstr>
      <vt:lpstr>But et signification</vt:lpstr>
      <vt:lpstr> Lois et règlements</vt:lpstr>
      <vt:lpstr>Processus principal</vt:lpstr>
      <vt:lpstr>Processus principal</vt:lpstr>
      <vt:lpstr>Processus principal</vt:lpstr>
      <vt:lpstr>Processus principal</vt:lpstr>
      <vt:lpstr> Processus de dépôt restreint de technologie médicale</vt:lpstr>
      <vt:lpstr>Notre réflexion</vt:lpstr>
      <vt:lpstr>Quel est l'objectif de la gestion des applications cliniques des nouvelles technologies?</vt:lpstr>
      <vt:lpstr> Merci pour l'écoute </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LEI Ping</cp:lastModifiedBy>
  <cp:revision>64</cp:revision>
  <cp:lastPrinted>1900-01-01T00:00:00Z</cp:lastPrinted>
  <dcterms:created xsi:type="dcterms:W3CDTF">1900-01-01T00:00:00Z</dcterms:created>
  <dcterms:modified xsi:type="dcterms:W3CDTF">2020-07-19T09:01:53Z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2052-10.12.1</vt:lpwstr>
  </property>
</Properties>
</file>